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8"/>
  </p:notesMasterIdLst>
  <p:sldIdLst>
    <p:sldId id="256" r:id="rId2"/>
    <p:sldId id="291" r:id="rId3"/>
    <p:sldId id="258" r:id="rId4"/>
    <p:sldId id="280" r:id="rId5"/>
    <p:sldId id="281" r:id="rId6"/>
    <p:sldId id="260" r:id="rId7"/>
    <p:sldId id="261" r:id="rId8"/>
    <p:sldId id="262" r:id="rId9"/>
    <p:sldId id="296" r:id="rId10"/>
    <p:sldId id="297" r:id="rId11"/>
    <p:sldId id="298" r:id="rId12"/>
    <p:sldId id="299" r:id="rId13"/>
    <p:sldId id="263" r:id="rId14"/>
    <p:sldId id="264" r:id="rId15"/>
    <p:sldId id="265" r:id="rId16"/>
    <p:sldId id="292" r:id="rId17"/>
    <p:sldId id="266" r:id="rId18"/>
    <p:sldId id="267" r:id="rId19"/>
    <p:sldId id="268" r:id="rId20"/>
    <p:sldId id="269" r:id="rId21"/>
    <p:sldId id="270" r:id="rId22"/>
    <p:sldId id="271" r:id="rId23"/>
    <p:sldId id="276" r:id="rId24"/>
    <p:sldId id="277" r:id="rId25"/>
    <p:sldId id="283" r:id="rId26"/>
    <p:sldId id="279" r:id="rId27"/>
    <p:sldId id="282" r:id="rId28"/>
    <p:sldId id="284" r:id="rId29"/>
    <p:sldId id="285" r:id="rId30"/>
    <p:sldId id="286" r:id="rId31"/>
    <p:sldId id="287" r:id="rId32"/>
    <p:sldId id="289" r:id="rId33"/>
    <p:sldId id="290" r:id="rId34"/>
    <p:sldId id="293" r:id="rId35"/>
    <p:sldId id="295" r:id="rId36"/>
    <p:sldId id="294"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a:srgbClr val="B3E2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8" d="100"/>
          <a:sy n="78" d="100"/>
        </p:scale>
        <p:origin x="1522" y="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sa Murphy" userId="db73f3f3-ae36-4679-b497-cf4e406ef4f2" providerId="ADAL" clId="{D633AF8D-4737-48E5-AD22-52B1050B6C33}"/>
    <pc:docChg chg="modSld">
      <pc:chgData name="Lisa Murphy" userId="db73f3f3-ae36-4679-b497-cf4e406ef4f2" providerId="ADAL" clId="{D633AF8D-4737-48E5-AD22-52B1050B6C33}" dt="2023-01-25T10:44:33.149" v="0" actId="6549"/>
      <pc:docMkLst>
        <pc:docMk/>
      </pc:docMkLst>
      <pc:sldChg chg="modSp mod">
        <pc:chgData name="Lisa Murphy" userId="db73f3f3-ae36-4679-b497-cf4e406ef4f2" providerId="ADAL" clId="{D633AF8D-4737-48E5-AD22-52B1050B6C33}" dt="2023-01-25T10:44:33.149" v="0" actId="6549"/>
        <pc:sldMkLst>
          <pc:docMk/>
          <pc:sldMk cId="2101388994" sldId="256"/>
        </pc:sldMkLst>
        <pc:spChg chg="mod">
          <ac:chgData name="Lisa Murphy" userId="db73f3f3-ae36-4679-b497-cf4e406ef4f2" providerId="ADAL" clId="{D633AF8D-4737-48E5-AD22-52B1050B6C33}" dt="2023-01-25T10:44:33.149" v="0" actId="6549"/>
          <ac:spMkLst>
            <pc:docMk/>
            <pc:sldMk cId="2101388994" sldId="256"/>
            <ac:spMk id="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09D3D-96F5-49BA-9049-338EF3F83B35}" type="datetimeFigureOut">
              <a:rPr lang="en-IE" smtClean="0"/>
              <a:t>25/01/2023</a:t>
            </a:fld>
            <a:endParaRPr lang="en-IE"/>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2FC8B-1E50-42FC-8A4C-70E7250F58B2}" type="slidenum">
              <a:rPr lang="en-IE" smtClean="0"/>
              <a:t>‹#›</a:t>
            </a:fld>
            <a:endParaRPr lang="en-IE"/>
          </a:p>
        </p:txBody>
      </p:sp>
    </p:spTree>
    <p:extLst>
      <p:ext uri="{BB962C8B-B14F-4D97-AF65-F5344CB8AC3E}">
        <p14:creationId xmlns:p14="http://schemas.microsoft.com/office/powerpoint/2010/main" val="3389521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BB52FC8B-1E50-42FC-8A4C-70E7250F58B2}" type="slidenum">
              <a:rPr lang="en-IE" smtClean="0"/>
              <a:t>5</a:t>
            </a:fld>
            <a:endParaRPr lang="en-IE"/>
          </a:p>
        </p:txBody>
      </p:sp>
    </p:spTree>
    <p:extLst>
      <p:ext uri="{BB962C8B-B14F-4D97-AF65-F5344CB8AC3E}">
        <p14:creationId xmlns:p14="http://schemas.microsoft.com/office/powerpoint/2010/main" val="1867604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Integers going to carry whole</a:t>
            </a:r>
            <a:r>
              <a:rPr lang="en-IE" baseline="0" dirty="0"/>
              <a:t> numbers: 1,2,3,4</a:t>
            </a:r>
          </a:p>
          <a:p>
            <a:r>
              <a:rPr lang="en-IE" baseline="0" dirty="0"/>
              <a:t>Real </a:t>
            </a:r>
            <a:endParaRPr lang="en-IE" dirty="0"/>
          </a:p>
        </p:txBody>
      </p:sp>
      <p:sp>
        <p:nvSpPr>
          <p:cNvPr id="4" name="Slide Number Placeholder 3"/>
          <p:cNvSpPr>
            <a:spLocks noGrp="1"/>
          </p:cNvSpPr>
          <p:nvPr>
            <p:ph type="sldNum" sz="quarter" idx="10"/>
          </p:nvPr>
        </p:nvSpPr>
        <p:spPr/>
        <p:txBody>
          <a:bodyPr/>
          <a:lstStyle/>
          <a:p>
            <a:fld id="{BB52FC8B-1E50-42FC-8A4C-70E7250F58B2}" type="slidenum">
              <a:rPr lang="en-IE" smtClean="0"/>
              <a:t>13</a:t>
            </a:fld>
            <a:endParaRPr lang="en-IE"/>
          </a:p>
        </p:txBody>
      </p:sp>
    </p:spTree>
    <p:extLst>
      <p:ext uri="{BB962C8B-B14F-4D97-AF65-F5344CB8AC3E}">
        <p14:creationId xmlns:p14="http://schemas.microsoft.com/office/powerpoint/2010/main" val="555182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E"/>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E"/>
          </a:p>
        </p:txBody>
      </p:sp>
      <p:sp>
        <p:nvSpPr>
          <p:cNvPr id="4" name="Date Placeholder 3"/>
          <p:cNvSpPr>
            <a:spLocks noGrp="1"/>
          </p:cNvSpPr>
          <p:nvPr>
            <p:ph type="dt" sz="half" idx="10"/>
          </p:nvPr>
        </p:nvSpPr>
        <p:spPr/>
        <p:txBody>
          <a:bodyPr/>
          <a:lstStyle/>
          <a:p>
            <a:fld id="{607E01A3-A786-9E4E-A5BD-37992B19C17B}"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207C4-4B48-E741-8A91-FB5E6DC3C0F5}" type="slidenum">
              <a:rPr lang="en-US" smtClean="0"/>
              <a:t>‹#›</a:t>
            </a:fld>
            <a:endParaRPr lang="en-US"/>
          </a:p>
        </p:txBody>
      </p:sp>
    </p:spTree>
    <p:extLst>
      <p:ext uri="{BB962C8B-B14F-4D97-AF65-F5344CB8AC3E}">
        <p14:creationId xmlns:p14="http://schemas.microsoft.com/office/powerpoint/2010/main" val="3550699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607E01A3-A786-9E4E-A5BD-37992B19C17B}"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207C4-4B48-E741-8A91-FB5E6DC3C0F5}" type="slidenum">
              <a:rPr lang="en-US" smtClean="0"/>
              <a:t>‹#›</a:t>
            </a:fld>
            <a:endParaRPr lang="en-US"/>
          </a:p>
        </p:txBody>
      </p:sp>
    </p:spTree>
    <p:extLst>
      <p:ext uri="{BB962C8B-B14F-4D97-AF65-F5344CB8AC3E}">
        <p14:creationId xmlns:p14="http://schemas.microsoft.com/office/powerpoint/2010/main" val="89313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607E01A3-A786-9E4E-A5BD-37992B19C17B}"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207C4-4B48-E741-8A91-FB5E6DC3C0F5}" type="slidenum">
              <a:rPr lang="en-US" smtClean="0"/>
              <a:t>‹#›</a:t>
            </a:fld>
            <a:endParaRPr lang="en-US"/>
          </a:p>
        </p:txBody>
      </p:sp>
    </p:spTree>
    <p:extLst>
      <p:ext uri="{BB962C8B-B14F-4D97-AF65-F5344CB8AC3E}">
        <p14:creationId xmlns:p14="http://schemas.microsoft.com/office/powerpoint/2010/main" val="2413956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607E01A3-A786-9E4E-A5BD-37992B19C17B}"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207C4-4B48-E741-8A91-FB5E6DC3C0F5}" type="slidenum">
              <a:rPr lang="en-US" smtClean="0"/>
              <a:t>‹#›</a:t>
            </a:fld>
            <a:endParaRPr lang="en-US"/>
          </a:p>
        </p:txBody>
      </p:sp>
    </p:spTree>
    <p:extLst>
      <p:ext uri="{BB962C8B-B14F-4D97-AF65-F5344CB8AC3E}">
        <p14:creationId xmlns:p14="http://schemas.microsoft.com/office/powerpoint/2010/main" val="2621114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E"/>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7E01A3-A786-9E4E-A5BD-37992B19C17B}"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207C4-4B48-E741-8A91-FB5E6DC3C0F5}" type="slidenum">
              <a:rPr lang="en-US" smtClean="0"/>
              <a:t>‹#›</a:t>
            </a:fld>
            <a:endParaRPr lang="en-US"/>
          </a:p>
        </p:txBody>
      </p:sp>
    </p:spTree>
    <p:extLst>
      <p:ext uri="{BB962C8B-B14F-4D97-AF65-F5344CB8AC3E}">
        <p14:creationId xmlns:p14="http://schemas.microsoft.com/office/powerpoint/2010/main" val="309479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p:cNvSpPr>
            <a:spLocks noGrp="1"/>
          </p:cNvSpPr>
          <p:nvPr>
            <p:ph type="dt" sz="half" idx="10"/>
          </p:nvPr>
        </p:nvSpPr>
        <p:spPr/>
        <p:txBody>
          <a:bodyPr/>
          <a:lstStyle/>
          <a:p>
            <a:fld id="{607E01A3-A786-9E4E-A5BD-37992B19C17B}"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B207C4-4B48-E741-8A91-FB5E6DC3C0F5}" type="slidenum">
              <a:rPr lang="en-US" smtClean="0"/>
              <a:t>‹#›</a:t>
            </a:fld>
            <a:endParaRPr lang="en-US"/>
          </a:p>
        </p:txBody>
      </p:sp>
    </p:spTree>
    <p:extLst>
      <p:ext uri="{BB962C8B-B14F-4D97-AF65-F5344CB8AC3E}">
        <p14:creationId xmlns:p14="http://schemas.microsoft.com/office/powerpoint/2010/main" val="3187027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E"/>
          </a:p>
        </p:txBody>
      </p:sp>
      <p:sp>
        <p:nvSpPr>
          <p:cNvPr id="3" name="Text Placeholder 2"/>
          <p:cNvSpPr>
            <a:spLocks noGrp="1"/>
          </p:cNvSpPr>
          <p:nvPr>
            <p:ph type="body" idx="1"/>
          </p:nvPr>
        </p:nvSpPr>
        <p:spPr>
          <a:xfrm>
            <a:off x="629842" y="1416122"/>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Text Placeholder 4"/>
          <p:cNvSpPr>
            <a:spLocks noGrp="1"/>
          </p:cNvSpPr>
          <p:nvPr>
            <p:ph type="body" sz="quarter" idx="3"/>
          </p:nvPr>
        </p:nvSpPr>
        <p:spPr>
          <a:xfrm>
            <a:off x="4629150" y="1416122"/>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p:cNvSpPr>
            <a:spLocks noGrp="1"/>
          </p:cNvSpPr>
          <p:nvPr>
            <p:ph type="dt" sz="half" idx="10"/>
          </p:nvPr>
        </p:nvSpPr>
        <p:spPr/>
        <p:txBody>
          <a:bodyPr/>
          <a:lstStyle/>
          <a:p>
            <a:fld id="{607E01A3-A786-9E4E-A5BD-37992B19C17B}" type="datetimeFigureOut">
              <a:rPr lang="en-US" smtClean="0"/>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B207C4-4B48-E741-8A91-FB5E6DC3C0F5}" type="slidenum">
              <a:rPr lang="en-US" smtClean="0"/>
              <a:t>‹#›</a:t>
            </a:fld>
            <a:endParaRPr lang="en-US"/>
          </a:p>
        </p:txBody>
      </p:sp>
    </p:spTree>
    <p:extLst>
      <p:ext uri="{BB962C8B-B14F-4D97-AF65-F5344CB8AC3E}">
        <p14:creationId xmlns:p14="http://schemas.microsoft.com/office/powerpoint/2010/main" val="3751204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Date Placeholder 2"/>
          <p:cNvSpPr>
            <a:spLocks noGrp="1"/>
          </p:cNvSpPr>
          <p:nvPr>
            <p:ph type="dt" sz="half" idx="10"/>
          </p:nvPr>
        </p:nvSpPr>
        <p:spPr/>
        <p:txBody>
          <a:bodyPr/>
          <a:lstStyle/>
          <a:p>
            <a:fld id="{607E01A3-A786-9E4E-A5BD-37992B19C17B}" type="datetimeFigureOut">
              <a:rPr lang="en-US" smtClean="0"/>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B207C4-4B48-E741-8A91-FB5E6DC3C0F5}" type="slidenum">
              <a:rPr lang="en-US" smtClean="0"/>
              <a:t>‹#›</a:t>
            </a:fld>
            <a:endParaRPr lang="en-US"/>
          </a:p>
        </p:txBody>
      </p:sp>
    </p:spTree>
    <p:extLst>
      <p:ext uri="{BB962C8B-B14F-4D97-AF65-F5344CB8AC3E}">
        <p14:creationId xmlns:p14="http://schemas.microsoft.com/office/powerpoint/2010/main" val="1872262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7E01A3-A786-9E4E-A5BD-37992B19C17B}" type="datetimeFigureOut">
              <a:rPr lang="en-US" smtClean="0"/>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B207C4-4B48-E741-8A91-FB5E6DC3C0F5}" type="slidenum">
              <a:rPr lang="en-US" smtClean="0"/>
              <a:t>‹#›</a:t>
            </a:fld>
            <a:endParaRPr lang="en-US"/>
          </a:p>
        </p:txBody>
      </p:sp>
    </p:spTree>
    <p:extLst>
      <p:ext uri="{BB962C8B-B14F-4D97-AF65-F5344CB8AC3E}">
        <p14:creationId xmlns:p14="http://schemas.microsoft.com/office/powerpoint/2010/main" val="2520397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E"/>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07E01A3-A786-9E4E-A5BD-37992B19C17B}"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B207C4-4B48-E741-8A91-FB5E6DC3C0F5}" type="slidenum">
              <a:rPr lang="en-US" smtClean="0"/>
              <a:t>‹#›</a:t>
            </a:fld>
            <a:endParaRPr lang="en-US"/>
          </a:p>
        </p:txBody>
      </p:sp>
    </p:spTree>
    <p:extLst>
      <p:ext uri="{BB962C8B-B14F-4D97-AF65-F5344CB8AC3E}">
        <p14:creationId xmlns:p14="http://schemas.microsoft.com/office/powerpoint/2010/main" val="3377615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E"/>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E"/>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07E01A3-A786-9E4E-A5BD-37992B19C17B}"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B207C4-4B48-E741-8A91-FB5E6DC3C0F5}" type="slidenum">
              <a:rPr lang="en-US" smtClean="0"/>
              <a:t>‹#›</a:t>
            </a:fld>
            <a:endParaRPr lang="en-US"/>
          </a:p>
        </p:txBody>
      </p:sp>
    </p:spTree>
    <p:extLst>
      <p:ext uri="{BB962C8B-B14F-4D97-AF65-F5344CB8AC3E}">
        <p14:creationId xmlns:p14="http://schemas.microsoft.com/office/powerpoint/2010/main" val="1197275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m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tm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tm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4094" y="222678"/>
            <a:ext cx="6592162" cy="883010"/>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p:cNvSpPr>
            <a:spLocks noGrp="1"/>
          </p:cNvSpPr>
          <p:nvPr>
            <p:ph type="body" idx="1"/>
          </p:nvPr>
        </p:nvSpPr>
        <p:spPr>
          <a:xfrm>
            <a:off x="628650" y="1510396"/>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07E01A3-A786-9E4E-A5BD-37992B19C17B}" type="datetimeFigureOut">
              <a:rPr lang="en-US" smtClean="0"/>
              <a:t>1/25/2023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6B207C4-4B48-E741-8A91-FB5E6DC3C0F5}" type="slidenum">
              <a:rPr lang="en-US" smtClean="0"/>
              <a:t>‹#›</a:t>
            </a:fld>
            <a:endParaRPr lang="en-US"/>
          </a:p>
        </p:txBody>
      </p:sp>
      <p:pic>
        <p:nvPicPr>
          <p:cNvPr id="7" name="Picture 6" descr="Screen Clipping"/>
          <p:cNvPicPr>
            <a:picLocks noChangeAspect="1"/>
          </p:cNvPicPr>
          <p:nvPr userDrawn="1"/>
        </p:nvPicPr>
        <p:blipFill rotWithShape="1">
          <a:blip r:embed="rId13">
            <a:extLst>
              <a:ext uri="{28A0092B-C50C-407E-A947-70E740481C1C}">
                <a14:useLocalDpi xmlns:a14="http://schemas.microsoft.com/office/drawing/2010/main" val="0"/>
              </a:ext>
            </a:extLst>
          </a:blip>
          <a:srcRect r="73986"/>
          <a:stretch/>
        </p:blipFill>
        <p:spPr>
          <a:xfrm flipV="1">
            <a:off x="5869" y="1223041"/>
            <a:ext cx="9138132" cy="45719"/>
          </a:xfrm>
          <a:prstGeom prst="rect">
            <a:avLst/>
          </a:prstGeom>
        </p:spPr>
      </p:pic>
      <p:pic>
        <p:nvPicPr>
          <p:cNvPr id="8" name="Picture 7" descr="Screen Clipping"/>
          <p:cNvPicPr>
            <a:picLocks noChangeAspect="1"/>
          </p:cNvPicPr>
          <p:nvPr userDrawn="1"/>
        </p:nvPicPr>
        <p:blipFill rotWithShape="1">
          <a:blip r:embed="rId14">
            <a:extLst>
              <a:ext uri="{28A0092B-C50C-407E-A947-70E740481C1C}">
                <a14:useLocalDpi xmlns:a14="http://schemas.microsoft.com/office/drawing/2010/main" val="0"/>
              </a:ext>
            </a:extLst>
          </a:blip>
          <a:srcRect t="1" r="1540" b="16255"/>
          <a:stretch/>
        </p:blipFill>
        <p:spPr>
          <a:xfrm flipV="1">
            <a:off x="6207182" y="1223040"/>
            <a:ext cx="2973330" cy="135437"/>
          </a:xfrm>
          <a:prstGeom prst="rect">
            <a:avLst/>
          </a:prstGeom>
        </p:spPr>
      </p:pic>
      <p:pic>
        <p:nvPicPr>
          <p:cNvPr id="9" name="Picture 8" descr="Screen Clippi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876256" y="25013"/>
            <a:ext cx="2257740" cy="1171739"/>
          </a:xfrm>
          <a:prstGeom prst="rect">
            <a:avLst/>
          </a:prstGeom>
        </p:spPr>
      </p:pic>
    </p:spTree>
    <p:extLst>
      <p:ext uri="{BB962C8B-B14F-4D97-AF65-F5344CB8AC3E}">
        <p14:creationId xmlns:p14="http://schemas.microsoft.com/office/powerpoint/2010/main" val="42793760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500" b="1" kern="1200">
          <a:solidFill>
            <a:srgbClr val="000080"/>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lisa.murphy@ncirl.ie"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loud 7"/>
          <p:cNvSpPr/>
          <p:nvPr/>
        </p:nvSpPr>
        <p:spPr>
          <a:xfrm>
            <a:off x="309563" y="1527076"/>
            <a:ext cx="3829050" cy="2395537"/>
          </a:xfrm>
          <a:prstGeom prst="cloud">
            <a:avLst/>
          </a:prstGeom>
          <a:solidFill>
            <a:srgbClr val="B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000080"/>
                </a:solidFill>
              </a:rPr>
              <a:t>Data Types 1</a:t>
            </a:r>
            <a:endParaRPr lang="en-IE" sz="3600" dirty="0"/>
          </a:p>
        </p:txBody>
      </p:sp>
      <p:sp>
        <p:nvSpPr>
          <p:cNvPr id="5" name="Title 1"/>
          <p:cNvSpPr txBox="1">
            <a:spLocks/>
          </p:cNvSpPr>
          <p:nvPr/>
        </p:nvSpPr>
        <p:spPr>
          <a:xfrm>
            <a:off x="-6491" y="191257"/>
            <a:ext cx="7776864" cy="729035"/>
          </a:xfrm>
          <a:prstGeom prst="rect">
            <a:avLst/>
          </a:prstGeom>
        </p:spPr>
        <p:txBody>
          <a:bodyPr vert="horz" lIns="91440" tIns="45720" rIns="91440" bIns="45720" rtlCol="0" anchor="b">
            <a:normAutofit fontScale="9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GB" b="1" dirty="0">
                <a:solidFill>
                  <a:schemeClr val="bg1"/>
                </a:solidFill>
                <a:latin typeface="Calibri   "/>
              </a:rPr>
              <a:t>Introduction to Programming</a:t>
            </a:r>
          </a:p>
        </p:txBody>
      </p:sp>
      <p:sp>
        <p:nvSpPr>
          <p:cNvPr id="6" name="TextBox 5"/>
          <p:cNvSpPr txBox="1"/>
          <p:nvPr/>
        </p:nvSpPr>
        <p:spPr>
          <a:xfrm>
            <a:off x="-6491" y="5962054"/>
            <a:ext cx="2987824" cy="646331"/>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l="100000" t="100000"/>
            </a:path>
            <a:tileRect r="-100000" b="-100000"/>
          </a:gradFill>
        </p:spPr>
        <p:txBody>
          <a:bodyPr wrap="square" rtlCol="0">
            <a:spAutoFit/>
          </a:bodyPr>
          <a:lstStyle/>
          <a:p>
            <a:r>
              <a:rPr lang="en-GB" b="1" dirty="0">
                <a:solidFill>
                  <a:srgbClr val="000080"/>
                </a:solidFill>
              </a:rPr>
              <a:t>Lisa Murphy</a:t>
            </a:r>
          </a:p>
          <a:p>
            <a:r>
              <a:rPr lang="en-GB" b="1" dirty="0">
                <a:solidFill>
                  <a:srgbClr val="000080"/>
                </a:solidFill>
              </a:rPr>
              <a:t>Email: </a:t>
            </a:r>
            <a:r>
              <a:rPr lang="en-GB" b="1" dirty="0">
                <a:solidFill>
                  <a:srgbClr val="000080"/>
                </a:solidFill>
                <a:hlinkClick r:id="rId2"/>
              </a:rPr>
              <a:t>lisa.murphy@ncirl.ie</a:t>
            </a:r>
            <a:endParaRPr lang="en-GB" b="1" dirty="0">
              <a:solidFill>
                <a:srgbClr val="000080"/>
              </a:solidFill>
            </a:endParaRPr>
          </a:p>
        </p:txBody>
      </p:sp>
      <p:sp>
        <p:nvSpPr>
          <p:cNvPr id="9" name="Cloud 8"/>
          <p:cNvSpPr/>
          <p:nvPr/>
        </p:nvSpPr>
        <p:spPr>
          <a:xfrm>
            <a:off x="4724400" y="4100512"/>
            <a:ext cx="2000250" cy="1257300"/>
          </a:xfrm>
          <a:prstGeom prst="cloud">
            <a:avLst/>
          </a:prstGeom>
          <a:solidFill>
            <a:srgbClr val="000080"/>
          </a:solidFill>
          <a:ln>
            <a:solidFill>
              <a:srgbClr val="B3E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t>Variables</a:t>
            </a:r>
          </a:p>
        </p:txBody>
      </p:sp>
      <p:sp>
        <p:nvSpPr>
          <p:cNvPr id="10" name="Cloud 9"/>
          <p:cNvSpPr/>
          <p:nvPr/>
        </p:nvSpPr>
        <p:spPr>
          <a:xfrm>
            <a:off x="6953250" y="2951595"/>
            <a:ext cx="2000250" cy="1257300"/>
          </a:xfrm>
          <a:prstGeom prst="cloud">
            <a:avLst/>
          </a:prstGeom>
          <a:solidFill>
            <a:srgbClr val="000080"/>
          </a:solidFill>
          <a:ln>
            <a:solidFill>
              <a:srgbClr val="B3E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t>Constants</a:t>
            </a:r>
          </a:p>
        </p:txBody>
      </p:sp>
      <p:sp>
        <p:nvSpPr>
          <p:cNvPr id="11" name="Cloud 10"/>
          <p:cNvSpPr/>
          <p:nvPr/>
        </p:nvSpPr>
        <p:spPr>
          <a:xfrm>
            <a:off x="6784181" y="5390553"/>
            <a:ext cx="2000250" cy="1257300"/>
          </a:xfrm>
          <a:prstGeom prst="cloud">
            <a:avLst/>
          </a:prstGeom>
          <a:solidFill>
            <a:srgbClr val="000080"/>
          </a:solidFill>
          <a:ln>
            <a:solidFill>
              <a:srgbClr val="B3E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t>Scanner Class</a:t>
            </a:r>
          </a:p>
        </p:txBody>
      </p:sp>
      <p:sp>
        <p:nvSpPr>
          <p:cNvPr id="12" name="Title 11"/>
          <p:cNvSpPr>
            <a:spLocks noGrp="1"/>
          </p:cNvSpPr>
          <p:nvPr>
            <p:ph type="title"/>
          </p:nvPr>
        </p:nvSpPr>
        <p:spPr/>
        <p:txBody>
          <a:bodyPr/>
          <a:lstStyle/>
          <a:p>
            <a:r>
              <a:rPr lang="en-IE" dirty="0"/>
              <a:t>Introduction to Programming</a:t>
            </a:r>
          </a:p>
        </p:txBody>
      </p:sp>
    </p:spTree>
    <p:extLst>
      <p:ext uri="{BB962C8B-B14F-4D97-AF65-F5344CB8AC3E}">
        <p14:creationId xmlns:p14="http://schemas.microsoft.com/office/powerpoint/2010/main" val="2101388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2025657"/>
            <a:ext cx="3886200" cy="4351338"/>
          </a:xfrm>
          <a:solidFill>
            <a:schemeClr val="bg1">
              <a:lumMod val="95000"/>
            </a:schemeClr>
          </a:solidFill>
          <a:ln>
            <a:solidFill>
              <a:srgbClr val="FF6600"/>
            </a:solidFill>
          </a:ln>
        </p:spPr>
        <p:txBody>
          <a:bodyPr>
            <a:normAutofit/>
          </a:bodyPr>
          <a:lstStyle/>
          <a:p>
            <a:pPr marL="0" lvl="1" indent="0">
              <a:buClr>
                <a:schemeClr val="accent1"/>
              </a:buClr>
              <a:buNone/>
            </a:pPr>
            <a:r>
              <a:rPr lang="en-US" sz="3000" dirty="0">
                <a:solidFill>
                  <a:srgbClr val="000080"/>
                </a:solidFill>
              </a:rPr>
              <a:t>16 % 5 </a:t>
            </a:r>
          </a:p>
          <a:p>
            <a:pPr marL="0" indent="0">
              <a:buNone/>
            </a:pPr>
            <a:r>
              <a:rPr lang="en-US" sz="3000" dirty="0">
                <a:solidFill>
                  <a:srgbClr val="000080"/>
                </a:solidFill>
              </a:rPr>
              <a:t>20 % 3 </a:t>
            </a:r>
          </a:p>
          <a:p>
            <a:pPr marL="0" indent="0">
              <a:buNone/>
            </a:pPr>
            <a:r>
              <a:rPr lang="en-US" sz="3000" dirty="0">
                <a:solidFill>
                  <a:srgbClr val="000080"/>
                </a:solidFill>
              </a:rPr>
              <a:t>54 % 17</a:t>
            </a:r>
          </a:p>
        </p:txBody>
      </p:sp>
      <p:sp>
        <p:nvSpPr>
          <p:cNvPr id="4" name="Content Placeholder 3"/>
          <p:cNvSpPr>
            <a:spLocks noGrp="1"/>
          </p:cNvSpPr>
          <p:nvPr>
            <p:ph sz="half" idx="2"/>
          </p:nvPr>
        </p:nvSpPr>
        <p:spPr>
          <a:xfrm>
            <a:off x="4629150" y="2025657"/>
            <a:ext cx="3886200" cy="4351338"/>
          </a:xfrm>
          <a:solidFill>
            <a:schemeClr val="bg1">
              <a:lumMod val="95000"/>
            </a:schemeClr>
          </a:solidFill>
          <a:ln>
            <a:solidFill>
              <a:srgbClr val="FF6600"/>
            </a:solidFill>
          </a:ln>
        </p:spPr>
        <p:txBody>
          <a:bodyPr>
            <a:normAutofit/>
          </a:bodyPr>
          <a:lstStyle/>
          <a:p>
            <a:pPr marL="0" lvl="1" indent="0">
              <a:buClr>
                <a:schemeClr val="accent1"/>
              </a:buClr>
              <a:buNone/>
            </a:pPr>
            <a:r>
              <a:rPr lang="en-US" sz="3000" dirty="0">
                <a:solidFill>
                  <a:srgbClr val="000080"/>
                </a:solidFill>
              </a:rPr>
              <a:t>16 % 5 = </a:t>
            </a:r>
            <a:r>
              <a:rPr lang="en-US" sz="3000" dirty="0">
                <a:solidFill>
                  <a:srgbClr val="FF6600"/>
                </a:solidFill>
              </a:rPr>
              <a:t>1 </a:t>
            </a:r>
          </a:p>
          <a:p>
            <a:pPr marL="0" lvl="1" indent="0">
              <a:buClr>
                <a:schemeClr val="accent1"/>
              </a:buClr>
              <a:buNone/>
            </a:pPr>
            <a:r>
              <a:rPr lang="en-US" sz="3000" dirty="0">
                <a:solidFill>
                  <a:srgbClr val="000080"/>
                </a:solidFill>
              </a:rPr>
              <a:t>16 / 5 = 3 </a:t>
            </a:r>
            <a:r>
              <a:rPr lang="en-US" sz="3000" dirty="0">
                <a:solidFill>
                  <a:srgbClr val="FF6600"/>
                </a:solidFill>
              </a:rPr>
              <a:t>remainder 1</a:t>
            </a:r>
          </a:p>
          <a:p>
            <a:pPr marL="0" indent="0">
              <a:buNone/>
            </a:pPr>
            <a:endParaRPr lang="en-US" sz="3000" dirty="0">
              <a:solidFill>
                <a:srgbClr val="000080"/>
              </a:solidFill>
            </a:endParaRPr>
          </a:p>
          <a:p>
            <a:pPr marL="0" indent="0">
              <a:buNone/>
            </a:pPr>
            <a:r>
              <a:rPr lang="en-US" sz="3000" dirty="0">
                <a:solidFill>
                  <a:srgbClr val="000080"/>
                </a:solidFill>
              </a:rPr>
              <a:t>20 % 3 = </a:t>
            </a:r>
            <a:r>
              <a:rPr lang="en-US" sz="3000" dirty="0">
                <a:solidFill>
                  <a:srgbClr val="FF6600"/>
                </a:solidFill>
              </a:rPr>
              <a:t>2</a:t>
            </a:r>
            <a:r>
              <a:rPr lang="en-US" sz="3000" dirty="0">
                <a:solidFill>
                  <a:srgbClr val="000080"/>
                </a:solidFill>
              </a:rPr>
              <a:t> </a:t>
            </a:r>
          </a:p>
          <a:p>
            <a:pPr marL="0" indent="0">
              <a:buNone/>
            </a:pPr>
            <a:r>
              <a:rPr lang="en-US" sz="3000" dirty="0">
                <a:solidFill>
                  <a:srgbClr val="000080"/>
                </a:solidFill>
              </a:rPr>
              <a:t>20 / 3 = 6 </a:t>
            </a:r>
            <a:r>
              <a:rPr lang="en-US" sz="3000" dirty="0">
                <a:solidFill>
                  <a:srgbClr val="FF6600"/>
                </a:solidFill>
              </a:rPr>
              <a:t>remainder 2</a:t>
            </a:r>
          </a:p>
          <a:p>
            <a:pPr marL="0" indent="0">
              <a:buNone/>
            </a:pPr>
            <a:endParaRPr lang="en-US" sz="3000" dirty="0">
              <a:solidFill>
                <a:srgbClr val="000080"/>
              </a:solidFill>
            </a:endParaRPr>
          </a:p>
          <a:p>
            <a:pPr marL="0" indent="0">
              <a:buNone/>
            </a:pPr>
            <a:r>
              <a:rPr lang="en-US" sz="3000" dirty="0">
                <a:solidFill>
                  <a:srgbClr val="000080"/>
                </a:solidFill>
              </a:rPr>
              <a:t>54 % 17 = </a:t>
            </a:r>
            <a:r>
              <a:rPr lang="en-US" sz="3000" dirty="0">
                <a:solidFill>
                  <a:srgbClr val="FF6600"/>
                </a:solidFill>
              </a:rPr>
              <a:t>3</a:t>
            </a:r>
            <a:r>
              <a:rPr lang="en-US" sz="3000" dirty="0">
                <a:solidFill>
                  <a:srgbClr val="000080"/>
                </a:solidFill>
              </a:rPr>
              <a:t> </a:t>
            </a:r>
          </a:p>
          <a:p>
            <a:pPr marL="0" indent="0">
              <a:buNone/>
            </a:pPr>
            <a:r>
              <a:rPr lang="en-US" sz="3000" dirty="0">
                <a:solidFill>
                  <a:srgbClr val="000080"/>
                </a:solidFill>
              </a:rPr>
              <a:t>54 / 17 = 3 </a:t>
            </a:r>
            <a:r>
              <a:rPr lang="en-US" sz="3000" dirty="0">
                <a:solidFill>
                  <a:srgbClr val="FF6600"/>
                </a:solidFill>
              </a:rPr>
              <a:t>remainder 3</a:t>
            </a:r>
          </a:p>
          <a:p>
            <a:endParaRPr lang="en-IE" dirty="0"/>
          </a:p>
        </p:txBody>
      </p:sp>
      <p:sp>
        <p:nvSpPr>
          <p:cNvPr id="6" name="Title 1"/>
          <p:cNvSpPr>
            <a:spLocks noGrp="1"/>
          </p:cNvSpPr>
          <p:nvPr>
            <p:ph type="title"/>
          </p:nvPr>
        </p:nvSpPr>
        <p:spPr>
          <a:xfrm>
            <a:off x="302840" y="53752"/>
            <a:ext cx="8229600" cy="1143000"/>
          </a:xfrm>
        </p:spPr>
        <p:txBody>
          <a:bodyPr/>
          <a:lstStyle/>
          <a:p>
            <a:pPr algn="l"/>
            <a:r>
              <a:rPr lang="en-GB" dirty="0">
                <a:solidFill>
                  <a:srgbClr val="FF6600"/>
                </a:solidFill>
              </a:rPr>
              <a:t>Q </a:t>
            </a:r>
            <a:r>
              <a:rPr lang="en-GB" dirty="0" err="1">
                <a:solidFill>
                  <a:srgbClr val="000080"/>
                </a:solidFill>
              </a:rPr>
              <a:t>uestions</a:t>
            </a:r>
            <a:r>
              <a:rPr lang="en-GB" dirty="0">
                <a:solidFill>
                  <a:srgbClr val="000080"/>
                </a:solidFill>
              </a:rPr>
              <a:t> – </a:t>
            </a:r>
            <a:r>
              <a:rPr lang="en-GB" dirty="0"/>
              <a:t>Modulus</a:t>
            </a:r>
            <a:endParaRPr lang="en-GB" dirty="0">
              <a:solidFill>
                <a:srgbClr val="FF6600"/>
              </a:solidFill>
            </a:endParaRPr>
          </a:p>
        </p:txBody>
      </p:sp>
      <p:sp>
        <p:nvSpPr>
          <p:cNvPr id="7" name="Oval 6"/>
          <p:cNvSpPr/>
          <p:nvPr/>
        </p:nvSpPr>
        <p:spPr>
          <a:xfrm>
            <a:off x="327472" y="341784"/>
            <a:ext cx="432048" cy="576064"/>
          </a:xfrm>
          <a:prstGeom prst="ellipse">
            <a:avLst/>
          </a:prstGeom>
          <a:no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8" name="TextBox 7"/>
          <p:cNvSpPr txBox="1"/>
          <p:nvPr/>
        </p:nvSpPr>
        <p:spPr>
          <a:xfrm>
            <a:off x="313184" y="1308194"/>
            <a:ext cx="4617674" cy="477054"/>
          </a:xfrm>
          <a:prstGeom prst="rect">
            <a:avLst/>
          </a:prstGeom>
          <a:noFill/>
        </p:spPr>
        <p:txBody>
          <a:bodyPr wrap="none" rtlCol="0">
            <a:spAutoFit/>
          </a:bodyPr>
          <a:lstStyle/>
          <a:p>
            <a:r>
              <a:rPr lang="en-IE" sz="2500" b="1" dirty="0">
                <a:solidFill>
                  <a:srgbClr val="FF6600"/>
                </a:solidFill>
              </a:rPr>
              <a:t>Find the answer for each of these</a:t>
            </a:r>
          </a:p>
        </p:txBody>
      </p:sp>
    </p:spTree>
    <p:extLst>
      <p:ext uri="{BB962C8B-B14F-4D97-AF65-F5344CB8AC3E}">
        <p14:creationId xmlns:p14="http://schemas.microsoft.com/office/powerpoint/2010/main" val="56952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 calcmode="lin" valueType="num">
                                      <p:cBhvr additive="base">
                                        <p:cTn id="15" dur="50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3" end="3"/>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 calcmode="lin" valueType="num">
                                      <p:cBhvr additive="base">
                                        <p:cTn id="23" dur="500" fill="hold"/>
                                        <p:tgtEl>
                                          <p:spTgt spid="4">
                                            <p:txEl>
                                              <p:pRg st="6" end="6"/>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4">
                                            <p:txEl>
                                              <p:pRg st="6" end="6"/>
                                            </p:txEl>
                                          </p:spTgt>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 calcmode="lin" valueType="num">
                                      <p:cBhvr additive="base">
                                        <p:cTn id="27" dur="500" fill="hold"/>
                                        <p:tgtEl>
                                          <p:spTgt spid="4">
                                            <p:txEl>
                                              <p:pRg st="7" end="7"/>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4">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BOMDAS</a:t>
            </a:r>
          </a:p>
        </p:txBody>
      </p:sp>
      <p:sp>
        <p:nvSpPr>
          <p:cNvPr id="3" name="Content Placeholder 2"/>
          <p:cNvSpPr>
            <a:spLocks noGrp="1"/>
          </p:cNvSpPr>
          <p:nvPr>
            <p:ph idx="1"/>
          </p:nvPr>
        </p:nvSpPr>
        <p:spPr/>
        <p:txBody>
          <a:bodyPr/>
          <a:lstStyle/>
          <a:p>
            <a:pPr marL="104775" indent="0">
              <a:buSzPct val="45000"/>
              <a:buNone/>
              <a:tabLst>
                <a:tab pos="428625" algn="l"/>
                <a:tab pos="533400" algn="l"/>
                <a:tab pos="982663" algn="l"/>
                <a:tab pos="1431925" algn="l"/>
                <a:tab pos="1881188" algn="l"/>
                <a:tab pos="2330450" algn="l"/>
                <a:tab pos="2779713" algn="l"/>
                <a:tab pos="3228975" algn="l"/>
                <a:tab pos="3678238" algn="l"/>
                <a:tab pos="4127500" algn="l"/>
                <a:tab pos="4576763" algn="l"/>
                <a:tab pos="5026025" algn="l"/>
                <a:tab pos="5475288" algn="l"/>
                <a:tab pos="5924550" algn="l"/>
                <a:tab pos="6373813" algn="l"/>
                <a:tab pos="6823075" algn="l"/>
                <a:tab pos="7272338" algn="l"/>
                <a:tab pos="7721600" algn="l"/>
                <a:tab pos="8170863" algn="l"/>
                <a:tab pos="8620125" algn="l"/>
                <a:tab pos="9069388" algn="l"/>
              </a:tabLst>
            </a:pPr>
            <a:r>
              <a:rPr lang="en-US" sz="3000" dirty="0">
                <a:solidFill>
                  <a:srgbClr val="000080"/>
                </a:solidFill>
              </a:rPr>
              <a:t>Just like in </a:t>
            </a:r>
            <a:r>
              <a:rPr lang="en-US" sz="3000" dirty="0" err="1">
                <a:solidFill>
                  <a:srgbClr val="000080"/>
                </a:solidFill>
              </a:rPr>
              <a:t>maths</a:t>
            </a:r>
            <a:r>
              <a:rPr lang="en-US" sz="3000" dirty="0">
                <a:solidFill>
                  <a:srgbClr val="000080"/>
                </a:solidFill>
              </a:rPr>
              <a:t> – the same rules apply to Java!</a:t>
            </a:r>
          </a:p>
          <a:p>
            <a:pPr marL="104775" indent="0">
              <a:buSzPct val="45000"/>
              <a:buNone/>
              <a:tabLst>
                <a:tab pos="428625" algn="l"/>
                <a:tab pos="533400" algn="l"/>
                <a:tab pos="982663" algn="l"/>
                <a:tab pos="1431925" algn="l"/>
                <a:tab pos="1881188" algn="l"/>
                <a:tab pos="2330450" algn="l"/>
                <a:tab pos="2779713" algn="l"/>
                <a:tab pos="3228975" algn="l"/>
                <a:tab pos="3678238" algn="l"/>
                <a:tab pos="4127500" algn="l"/>
                <a:tab pos="4576763" algn="l"/>
                <a:tab pos="5026025" algn="l"/>
                <a:tab pos="5475288" algn="l"/>
                <a:tab pos="5924550" algn="l"/>
                <a:tab pos="6373813" algn="l"/>
                <a:tab pos="6823075" algn="l"/>
                <a:tab pos="7272338" algn="l"/>
                <a:tab pos="7721600" algn="l"/>
                <a:tab pos="8170863" algn="l"/>
                <a:tab pos="8620125" algn="l"/>
                <a:tab pos="9069388" algn="l"/>
              </a:tabLst>
            </a:pPr>
            <a:r>
              <a:rPr lang="en-US" sz="3000" dirty="0">
                <a:solidFill>
                  <a:srgbClr val="000080"/>
                </a:solidFill>
              </a:rPr>
              <a:t> </a:t>
            </a:r>
          </a:p>
          <a:p>
            <a:pPr marL="428625" indent="-323850">
              <a:buClrTx/>
              <a:buFontTx/>
              <a:buNone/>
              <a:tabLst>
                <a:tab pos="428625" algn="l"/>
                <a:tab pos="533400" algn="l"/>
                <a:tab pos="982663" algn="l"/>
                <a:tab pos="1431925" algn="l"/>
                <a:tab pos="1881188" algn="l"/>
                <a:tab pos="2330450" algn="l"/>
                <a:tab pos="2779713" algn="l"/>
                <a:tab pos="3228975" algn="l"/>
                <a:tab pos="3678238" algn="l"/>
                <a:tab pos="4127500" algn="l"/>
                <a:tab pos="4576763" algn="l"/>
                <a:tab pos="5026025" algn="l"/>
                <a:tab pos="5475288" algn="l"/>
                <a:tab pos="5924550" algn="l"/>
                <a:tab pos="6373813" algn="l"/>
                <a:tab pos="6823075" algn="l"/>
                <a:tab pos="7272338" algn="l"/>
                <a:tab pos="7721600" algn="l"/>
                <a:tab pos="8170863" algn="l"/>
                <a:tab pos="8620125" algn="l"/>
                <a:tab pos="9069388" algn="l"/>
              </a:tabLst>
            </a:pPr>
            <a:r>
              <a:rPr lang="en-US" sz="3000" b="1" dirty="0">
                <a:solidFill>
                  <a:srgbClr val="FF6600"/>
                </a:solidFill>
              </a:rPr>
              <a:t>B</a:t>
            </a:r>
            <a:r>
              <a:rPr lang="en-US" sz="3000" dirty="0">
                <a:solidFill>
                  <a:srgbClr val="000080"/>
                </a:solidFill>
              </a:rPr>
              <a:t>rackets - ()</a:t>
            </a:r>
          </a:p>
          <a:p>
            <a:pPr marL="428625" indent="-323850">
              <a:buClrTx/>
              <a:buFontTx/>
              <a:buNone/>
              <a:tabLst>
                <a:tab pos="428625" algn="l"/>
                <a:tab pos="533400" algn="l"/>
                <a:tab pos="982663" algn="l"/>
                <a:tab pos="1431925" algn="l"/>
                <a:tab pos="1881188" algn="l"/>
                <a:tab pos="2330450" algn="l"/>
                <a:tab pos="2779713" algn="l"/>
                <a:tab pos="3228975" algn="l"/>
                <a:tab pos="3678238" algn="l"/>
                <a:tab pos="4127500" algn="l"/>
                <a:tab pos="4576763" algn="l"/>
                <a:tab pos="5026025" algn="l"/>
                <a:tab pos="5475288" algn="l"/>
                <a:tab pos="5924550" algn="l"/>
                <a:tab pos="6373813" algn="l"/>
                <a:tab pos="6823075" algn="l"/>
                <a:tab pos="7272338" algn="l"/>
                <a:tab pos="7721600" algn="l"/>
                <a:tab pos="8170863" algn="l"/>
                <a:tab pos="8620125" algn="l"/>
                <a:tab pos="9069388" algn="l"/>
              </a:tabLst>
            </a:pPr>
            <a:r>
              <a:rPr lang="en-US" sz="3000" b="1" dirty="0">
                <a:solidFill>
                  <a:srgbClr val="FF6600"/>
                </a:solidFill>
              </a:rPr>
              <a:t>O</a:t>
            </a:r>
            <a:r>
              <a:rPr lang="en-US" sz="3000" dirty="0">
                <a:solidFill>
                  <a:srgbClr val="000080"/>
                </a:solidFill>
              </a:rPr>
              <a:t>rder – power, square, square root, </a:t>
            </a:r>
            <a:r>
              <a:rPr lang="en-US" sz="3000" dirty="0" err="1">
                <a:solidFill>
                  <a:srgbClr val="000080"/>
                </a:solidFill>
              </a:rPr>
              <a:t>etc</a:t>
            </a:r>
            <a:endParaRPr lang="en-US" sz="3000" dirty="0">
              <a:solidFill>
                <a:srgbClr val="000080"/>
              </a:solidFill>
            </a:endParaRPr>
          </a:p>
          <a:p>
            <a:pPr marL="428625" indent="-323850">
              <a:buClrTx/>
              <a:buFontTx/>
              <a:buNone/>
              <a:tabLst>
                <a:tab pos="428625" algn="l"/>
                <a:tab pos="533400" algn="l"/>
                <a:tab pos="982663" algn="l"/>
                <a:tab pos="1431925" algn="l"/>
                <a:tab pos="1881188" algn="l"/>
                <a:tab pos="2330450" algn="l"/>
                <a:tab pos="2779713" algn="l"/>
                <a:tab pos="3228975" algn="l"/>
                <a:tab pos="3678238" algn="l"/>
                <a:tab pos="4127500" algn="l"/>
                <a:tab pos="4576763" algn="l"/>
                <a:tab pos="5026025" algn="l"/>
                <a:tab pos="5475288" algn="l"/>
                <a:tab pos="5924550" algn="l"/>
                <a:tab pos="6373813" algn="l"/>
                <a:tab pos="6823075" algn="l"/>
                <a:tab pos="7272338" algn="l"/>
                <a:tab pos="7721600" algn="l"/>
                <a:tab pos="8170863" algn="l"/>
                <a:tab pos="8620125" algn="l"/>
                <a:tab pos="9069388" algn="l"/>
              </a:tabLst>
            </a:pPr>
            <a:r>
              <a:rPr lang="en-US" sz="3000" b="1" dirty="0">
                <a:solidFill>
                  <a:srgbClr val="FF6600"/>
                </a:solidFill>
              </a:rPr>
              <a:t>M</a:t>
            </a:r>
            <a:r>
              <a:rPr lang="en-US" sz="3000" dirty="0">
                <a:solidFill>
                  <a:srgbClr val="000080"/>
                </a:solidFill>
              </a:rPr>
              <a:t>ultiplication</a:t>
            </a:r>
          </a:p>
          <a:p>
            <a:pPr marL="428625" indent="-323850">
              <a:buClrTx/>
              <a:buFontTx/>
              <a:buNone/>
              <a:tabLst>
                <a:tab pos="428625" algn="l"/>
                <a:tab pos="533400" algn="l"/>
                <a:tab pos="982663" algn="l"/>
                <a:tab pos="1431925" algn="l"/>
                <a:tab pos="1881188" algn="l"/>
                <a:tab pos="2330450" algn="l"/>
                <a:tab pos="2779713" algn="l"/>
                <a:tab pos="3228975" algn="l"/>
                <a:tab pos="3678238" algn="l"/>
                <a:tab pos="4127500" algn="l"/>
                <a:tab pos="4576763" algn="l"/>
                <a:tab pos="5026025" algn="l"/>
                <a:tab pos="5475288" algn="l"/>
                <a:tab pos="5924550" algn="l"/>
                <a:tab pos="6373813" algn="l"/>
                <a:tab pos="6823075" algn="l"/>
                <a:tab pos="7272338" algn="l"/>
                <a:tab pos="7721600" algn="l"/>
                <a:tab pos="8170863" algn="l"/>
                <a:tab pos="8620125" algn="l"/>
                <a:tab pos="9069388" algn="l"/>
              </a:tabLst>
            </a:pPr>
            <a:r>
              <a:rPr lang="en-US" sz="3000" b="1" dirty="0">
                <a:solidFill>
                  <a:srgbClr val="FF6600"/>
                </a:solidFill>
              </a:rPr>
              <a:t>D</a:t>
            </a:r>
            <a:r>
              <a:rPr lang="en-US" sz="3000" dirty="0">
                <a:solidFill>
                  <a:srgbClr val="000080"/>
                </a:solidFill>
              </a:rPr>
              <a:t>ivision</a:t>
            </a:r>
          </a:p>
          <a:p>
            <a:pPr marL="428625" indent="-323850">
              <a:buClrTx/>
              <a:buFontTx/>
              <a:buNone/>
              <a:tabLst>
                <a:tab pos="428625" algn="l"/>
                <a:tab pos="533400" algn="l"/>
                <a:tab pos="982663" algn="l"/>
                <a:tab pos="1431925" algn="l"/>
                <a:tab pos="1881188" algn="l"/>
                <a:tab pos="2330450" algn="l"/>
                <a:tab pos="2779713" algn="l"/>
                <a:tab pos="3228975" algn="l"/>
                <a:tab pos="3678238" algn="l"/>
                <a:tab pos="4127500" algn="l"/>
                <a:tab pos="4576763" algn="l"/>
                <a:tab pos="5026025" algn="l"/>
                <a:tab pos="5475288" algn="l"/>
                <a:tab pos="5924550" algn="l"/>
                <a:tab pos="6373813" algn="l"/>
                <a:tab pos="6823075" algn="l"/>
                <a:tab pos="7272338" algn="l"/>
                <a:tab pos="7721600" algn="l"/>
                <a:tab pos="8170863" algn="l"/>
                <a:tab pos="8620125" algn="l"/>
                <a:tab pos="9069388" algn="l"/>
              </a:tabLst>
            </a:pPr>
            <a:r>
              <a:rPr lang="en-US" sz="3000" b="1" dirty="0">
                <a:solidFill>
                  <a:srgbClr val="FF6600"/>
                </a:solidFill>
              </a:rPr>
              <a:t>A</a:t>
            </a:r>
            <a:r>
              <a:rPr lang="en-US" sz="3000" dirty="0">
                <a:solidFill>
                  <a:srgbClr val="000080"/>
                </a:solidFill>
              </a:rPr>
              <a:t>ddition</a:t>
            </a:r>
          </a:p>
          <a:p>
            <a:pPr marL="428625" indent="-323850">
              <a:buClrTx/>
              <a:buFontTx/>
              <a:buNone/>
              <a:tabLst>
                <a:tab pos="428625" algn="l"/>
                <a:tab pos="533400" algn="l"/>
                <a:tab pos="982663" algn="l"/>
                <a:tab pos="1431925" algn="l"/>
                <a:tab pos="1881188" algn="l"/>
                <a:tab pos="2330450" algn="l"/>
                <a:tab pos="2779713" algn="l"/>
                <a:tab pos="3228975" algn="l"/>
                <a:tab pos="3678238" algn="l"/>
                <a:tab pos="4127500" algn="l"/>
                <a:tab pos="4576763" algn="l"/>
                <a:tab pos="5026025" algn="l"/>
                <a:tab pos="5475288" algn="l"/>
                <a:tab pos="5924550" algn="l"/>
                <a:tab pos="6373813" algn="l"/>
                <a:tab pos="6823075" algn="l"/>
                <a:tab pos="7272338" algn="l"/>
                <a:tab pos="7721600" algn="l"/>
                <a:tab pos="8170863" algn="l"/>
                <a:tab pos="8620125" algn="l"/>
                <a:tab pos="9069388" algn="l"/>
              </a:tabLst>
            </a:pPr>
            <a:r>
              <a:rPr lang="en-US" sz="3000" b="1" dirty="0">
                <a:solidFill>
                  <a:srgbClr val="FF6600"/>
                </a:solidFill>
              </a:rPr>
              <a:t>S</a:t>
            </a:r>
            <a:r>
              <a:rPr lang="en-US" sz="3000" dirty="0">
                <a:solidFill>
                  <a:srgbClr val="000080"/>
                </a:solidFill>
              </a:rPr>
              <a:t>ubtraction</a:t>
            </a:r>
          </a:p>
          <a:p>
            <a:endParaRPr lang="en-US" dirty="0"/>
          </a:p>
        </p:txBody>
      </p:sp>
      <p:pic>
        <p:nvPicPr>
          <p:cNvPr id="6146" name="Picture 2" descr="http://acronymsandslang.com/acronym_image/17/6a5381d370651a47d87c96069d0a24e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4267200"/>
            <a:ext cx="38100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95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BOMDAS Examples</a:t>
            </a:r>
          </a:p>
        </p:txBody>
      </p:sp>
      <p:sp>
        <p:nvSpPr>
          <p:cNvPr id="3" name="Content Placeholder 2"/>
          <p:cNvSpPr>
            <a:spLocks noGrp="1"/>
          </p:cNvSpPr>
          <p:nvPr>
            <p:ph idx="1"/>
          </p:nvPr>
        </p:nvSpPr>
        <p:spPr/>
        <p:txBody>
          <a:bodyPr/>
          <a:lstStyle/>
          <a:p>
            <a:pPr indent="-339725">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sz="2500" b="1" dirty="0">
                <a:solidFill>
                  <a:srgbClr val="FF6600"/>
                </a:solidFill>
              </a:rPr>
              <a:t>What order would a Java program calculate the following:</a:t>
            </a:r>
            <a:r>
              <a:rPr lang="en-IE" sz="2500" dirty="0">
                <a:solidFill>
                  <a:srgbClr val="000080"/>
                </a:solidFill>
              </a:rPr>
              <a:t> </a:t>
            </a:r>
          </a:p>
          <a:p>
            <a:pPr indent="-339725">
              <a:buFont typeface="Times New Roman" charset="0"/>
              <a:buAutoNum type="arabicParenR"/>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sz="2500" dirty="0">
                <a:solidFill>
                  <a:srgbClr val="000080"/>
                </a:solidFill>
              </a:rPr>
              <a:t> 3 + 1 / 3  </a:t>
            </a:r>
          </a:p>
          <a:p>
            <a:pPr marL="1484313" lvl="1" indent="-566738">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sz="2500" b="1" dirty="0">
                <a:solidFill>
                  <a:srgbClr val="000080"/>
                </a:solidFill>
              </a:rPr>
              <a:t>= 4 / 3    </a:t>
            </a:r>
          </a:p>
          <a:p>
            <a:pPr indent="-339725">
              <a:buFont typeface="Times New Roman" charset="0"/>
              <a:buAutoNum type="arabicParenR"/>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sz="2500" dirty="0">
                <a:solidFill>
                  <a:srgbClr val="000080"/>
                </a:solidFill>
              </a:rPr>
              <a:t> 3 * 3 + 4 / 2 </a:t>
            </a:r>
          </a:p>
          <a:p>
            <a:pPr marL="1484313" lvl="1" indent="-566738">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sz="2500" b="1" dirty="0">
                <a:solidFill>
                  <a:srgbClr val="000080"/>
                </a:solidFill>
              </a:rPr>
              <a:t>= 9 + 2 = 11</a:t>
            </a:r>
          </a:p>
          <a:p>
            <a:pPr indent="-339725">
              <a:buFont typeface="Times New Roman" charset="0"/>
              <a:buAutoNum type="arabicParenR"/>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sz="2500" dirty="0">
                <a:solidFill>
                  <a:srgbClr val="000080"/>
                </a:solidFill>
              </a:rPr>
              <a:t> 2 * ( 1 + -(4/4) * 2 ) * (2 – 6/2) </a:t>
            </a:r>
          </a:p>
          <a:p>
            <a:pPr marL="1484313" lvl="1" indent="-566738">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sz="2500" dirty="0">
                <a:solidFill>
                  <a:srgbClr val="000080"/>
                </a:solidFill>
              </a:rPr>
              <a:t>= 2 * ( 1 + (-1) * 2) * (2 – 3) </a:t>
            </a:r>
          </a:p>
          <a:p>
            <a:pPr marL="1484313" lvl="1" indent="-566738">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sz="2500" dirty="0">
                <a:solidFill>
                  <a:srgbClr val="000080"/>
                </a:solidFill>
              </a:rPr>
              <a:t>= 2 * ( 1 + (-2)) * ( -1)</a:t>
            </a:r>
          </a:p>
          <a:p>
            <a:pPr marL="1484313" lvl="1" indent="-566738">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sz="2500" dirty="0">
                <a:solidFill>
                  <a:srgbClr val="000080"/>
                </a:solidFill>
              </a:rPr>
              <a:t>= 2 * (-1) * (-1) </a:t>
            </a:r>
          </a:p>
          <a:p>
            <a:pPr marL="1484313" lvl="1" indent="-566738">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sz="2500" dirty="0">
                <a:solidFill>
                  <a:srgbClr val="000080"/>
                </a:solidFill>
              </a:rPr>
              <a:t>= 2 </a:t>
            </a:r>
          </a:p>
          <a:p>
            <a:endParaRPr lang="en-US" dirty="0"/>
          </a:p>
        </p:txBody>
      </p:sp>
    </p:spTree>
    <p:extLst>
      <p:ext uri="{BB962C8B-B14F-4D97-AF65-F5344CB8AC3E}">
        <p14:creationId xmlns:p14="http://schemas.microsoft.com/office/powerpoint/2010/main" val="6691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485774" y="4767258"/>
            <a:ext cx="4029075" cy="1100138"/>
          </a:xfrm>
          <a:prstGeom prst="roundRect">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Rounded Rectangle 4"/>
          <p:cNvSpPr/>
          <p:nvPr/>
        </p:nvSpPr>
        <p:spPr>
          <a:xfrm>
            <a:off x="485775" y="3600450"/>
            <a:ext cx="4029075" cy="1100138"/>
          </a:xfrm>
          <a:prstGeom prst="roundRect">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p:cNvSpPr>
            <a:spLocks noGrp="1"/>
          </p:cNvSpPr>
          <p:nvPr>
            <p:ph type="title"/>
          </p:nvPr>
        </p:nvSpPr>
        <p:spPr/>
        <p:txBody>
          <a:bodyPr/>
          <a:lstStyle/>
          <a:p>
            <a:r>
              <a:rPr lang="en-US" dirty="0"/>
              <a:t>Variables / Constants</a:t>
            </a:r>
          </a:p>
        </p:txBody>
      </p:sp>
      <p:sp>
        <p:nvSpPr>
          <p:cNvPr id="3" name="Content Placeholder 2"/>
          <p:cNvSpPr>
            <a:spLocks noGrp="1"/>
          </p:cNvSpPr>
          <p:nvPr>
            <p:ph sz="half" idx="1"/>
          </p:nvPr>
        </p:nvSpPr>
        <p:spPr>
          <a:xfrm>
            <a:off x="628650" y="1582729"/>
            <a:ext cx="3886200" cy="4351338"/>
          </a:xfrm>
        </p:spPr>
        <p:txBody>
          <a:bodyPr>
            <a:normAutofit fontScale="92500" lnSpcReduction="10000"/>
          </a:bodyPr>
          <a:lstStyle/>
          <a:p>
            <a:pPr marL="269875" indent="-269875"/>
            <a:r>
              <a:rPr lang="en-US" dirty="0">
                <a:solidFill>
                  <a:srgbClr val="000080"/>
                </a:solidFill>
              </a:rPr>
              <a:t>A </a:t>
            </a:r>
            <a:r>
              <a:rPr lang="en-US" b="1" dirty="0">
                <a:solidFill>
                  <a:srgbClr val="000080"/>
                </a:solidFill>
              </a:rPr>
              <a:t>variable</a:t>
            </a:r>
            <a:r>
              <a:rPr lang="en-US" dirty="0">
                <a:solidFill>
                  <a:srgbClr val="000080"/>
                </a:solidFill>
              </a:rPr>
              <a:t> is a named memory location that you can use to store a value. </a:t>
            </a:r>
          </a:p>
          <a:p>
            <a:pPr marL="269875" indent="-269875"/>
            <a:r>
              <a:rPr lang="en-US" dirty="0">
                <a:solidFill>
                  <a:srgbClr val="000080"/>
                </a:solidFill>
              </a:rPr>
              <a:t>A variable’s data-type describes the type of data that can be stored there: integers, real numbers, characters, </a:t>
            </a:r>
            <a:r>
              <a:rPr lang="en-US" dirty="0" err="1">
                <a:solidFill>
                  <a:srgbClr val="000080"/>
                </a:solidFill>
              </a:rPr>
              <a:t>etc</a:t>
            </a:r>
            <a:endParaRPr lang="en-US" dirty="0">
              <a:solidFill>
                <a:srgbClr val="000080"/>
              </a:solidFill>
            </a:endParaRPr>
          </a:p>
          <a:p>
            <a:pPr marL="0" indent="0">
              <a:buNone/>
            </a:pPr>
            <a:endParaRPr lang="en-US" dirty="0">
              <a:solidFill>
                <a:srgbClr val="000080"/>
              </a:solidFill>
            </a:endParaRPr>
          </a:p>
          <a:p>
            <a:pPr marL="0" indent="0">
              <a:buNone/>
            </a:pPr>
            <a:r>
              <a:rPr lang="en-US" dirty="0">
                <a:solidFill>
                  <a:srgbClr val="000080"/>
                </a:solidFill>
              </a:rPr>
              <a:t>A data item is </a:t>
            </a:r>
            <a:r>
              <a:rPr lang="en-US" b="1" dirty="0">
                <a:solidFill>
                  <a:srgbClr val="000080"/>
                </a:solidFill>
              </a:rPr>
              <a:t>variable</a:t>
            </a:r>
            <a:r>
              <a:rPr lang="en-US" dirty="0">
                <a:solidFill>
                  <a:srgbClr val="000080"/>
                </a:solidFill>
              </a:rPr>
              <a:t> when its value can be changed while a program is running. </a:t>
            </a:r>
          </a:p>
          <a:p>
            <a:pPr marL="0" indent="0">
              <a:buNone/>
            </a:pPr>
            <a:endParaRPr lang="en-US" dirty="0">
              <a:solidFill>
                <a:srgbClr val="000080"/>
              </a:solidFill>
            </a:endParaRPr>
          </a:p>
          <a:p>
            <a:pPr marL="0" indent="0">
              <a:buNone/>
            </a:pPr>
            <a:r>
              <a:rPr lang="en-US" dirty="0">
                <a:solidFill>
                  <a:srgbClr val="000080"/>
                </a:solidFill>
              </a:rPr>
              <a:t>A data item is </a:t>
            </a:r>
            <a:r>
              <a:rPr lang="en-US" b="1" dirty="0">
                <a:solidFill>
                  <a:srgbClr val="000080"/>
                </a:solidFill>
              </a:rPr>
              <a:t>constant</a:t>
            </a:r>
            <a:r>
              <a:rPr lang="en-US" dirty="0">
                <a:solidFill>
                  <a:srgbClr val="000080"/>
                </a:solidFill>
              </a:rPr>
              <a:t> when its value can’t be changed while a program is running.</a:t>
            </a:r>
          </a:p>
          <a:p>
            <a:pPr marL="114300" indent="0">
              <a:buNone/>
            </a:pPr>
            <a:endParaRPr lang="en-US" dirty="0"/>
          </a:p>
        </p:txBody>
      </p:sp>
      <p:sp>
        <p:nvSpPr>
          <p:cNvPr id="4" name="Content Placeholder 3"/>
          <p:cNvSpPr>
            <a:spLocks noGrp="1"/>
          </p:cNvSpPr>
          <p:nvPr>
            <p:ph sz="half" idx="2"/>
          </p:nvPr>
        </p:nvSpPr>
        <p:spPr>
          <a:xfrm>
            <a:off x="4629149" y="1582729"/>
            <a:ext cx="4386263" cy="4351338"/>
          </a:xfrm>
        </p:spPr>
        <p:txBody>
          <a:bodyPr>
            <a:normAutofit fontScale="92500" lnSpcReduction="10000"/>
          </a:bodyPr>
          <a:lstStyle/>
          <a:p>
            <a:pPr marL="0" indent="0">
              <a:buNone/>
            </a:pPr>
            <a:r>
              <a:rPr lang="en-US" sz="2600" dirty="0">
                <a:solidFill>
                  <a:srgbClr val="000080"/>
                </a:solidFill>
              </a:rPr>
              <a:t>Today we will look at two data-types – one to store integers and one to store real numbers. </a:t>
            </a:r>
          </a:p>
          <a:p>
            <a:pPr marL="269875" indent="-269875"/>
            <a:r>
              <a:rPr lang="en-US" sz="2600" dirty="0">
                <a:solidFill>
                  <a:srgbClr val="000080"/>
                </a:solidFill>
              </a:rPr>
              <a:t>To use a variable we must first declare it.</a:t>
            </a:r>
          </a:p>
          <a:p>
            <a:pPr marL="269875" indent="-269875"/>
            <a:r>
              <a:rPr lang="en-US" sz="2600" dirty="0">
                <a:solidFill>
                  <a:srgbClr val="000080"/>
                </a:solidFill>
              </a:rPr>
              <a:t>The general syntax for declaring data-types is: </a:t>
            </a:r>
          </a:p>
          <a:p>
            <a:pPr marL="114300" indent="0">
              <a:buNone/>
            </a:pPr>
            <a:endParaRPr lang="en-US" sz="2000" dirty="0">
              <a:solidFill>
                <a:srgbClr val="000080"/>
              </a:solidFill>
              <a:cs typeface="Courier"/>
            </a:endParaRPr>
          </a:p>
          <a:p>
            <a:pPr marL="114300" indent="0" algn="ctr">
              <a:buNone/>
            </a:pPr>
            <a:r>
              <a:rPr lang="en-US" sz="2800" dirty="0">
                <a:solidFill>
                  <a:srgbClr val="FF6600"/>
                </a:solidFill>
                <a:cs typeface="Courier"/>
              </a:rPr>
              <a:t>&lt;data-type&gt; &lt;variable name&gt;;</a:t>
            </a:r>
          </a:p>
          <a:p>
            <a:endParaRPr lang="en-US" sz="2000" dirty="0">
              <a:solidFill>
                <a:srgbClr val="FF6600"/>
              </a:solidFill>
            </a:endParaRPr>
          </a:p>
          <a:p>
            <a:endParaRPr lang="en-IE" sz="2000" dirty="0"/>
          </a:p>
        </p:txBody>
      </p:sp>
      <p:pic>
        <p:nvPicPr>
          <p:cNvPr id="8" name="Picture 7"/>
          <p:cNvPicPr>
            <a:picLocks noChangeAspect="1"/>
          </p:cNvPicPr>
          <p:nvPr/>
        </p:nvPicPr>
        <p:blipFill rotWithShape="1">
          <a:blip r:embed="rId3"/>
          <a:srcRect l="24854" t="48047" r="58894" b="29101"/>
          <a:stretch/>
        </p:blipFill>
        <p:spPr>
          <a:xfrm>
            <a:off x="6822280" y="5098247"/>
            <a:ext cx="2114550" cy="1671639"/>
          </a:xfrm>
          <a:prstGeom prst="rect">
            <a:avLst/>
          </a:prstGeom>
        </p:spPr>
      </p:pic>
    </p:spTree>
    <p:extLst>
      <p:ext uri="{BB962C8B-B14F-4D97-AF65-F5344CB8AC3E}">
        <p14:creationId xmlns:p14="http://schemas.microsoft.com/office/powerpoint/2010/main" val="3810305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Integers</a:t>
            </a:r>
          </a:p>
        </p:txBody>
      </p:sp>
      <p:sp>
        <p:nvSpPr>
          <p:cNvPr id="3" name="Content Placeholder 2"/>
          <p:cNvSpPr>
            <a:spLocks noGrp="1"/>
          </p:cNvSpPr>
          <p:nvPr>
            <p:ph idx="1"/>
          </p:nvPr>
        </p:nvSpPr>
        <p:spPr/>
        <p:txBody>
          <a:bodyPr/>
          <a:lstStyle/>
          <a:p>
            <a:r>
              <a:rPr lang="en-US" sz="2300" dirty="0">
                <a:solidFill>
                  <a:srgbClr val="000080"/>
                </a:solidFill>
              </a:rPr>
              <a:t>An integer is a whole number positive or negative. </a:t>
            </a:r>
          </a:p>
          <a:p>
            <a:r>
              <a:rPr lang="en-US" sz="2300" dirty="0">
                <a:solidFill>
                  <a:srgbClr val="000080"/>
                </a:solidFill>
              </a:rPr>
              <a:t>General Format: </a:t>
            </a:r>
          </a:p>
          <a:p>
            <a:endParaRPr lang="en-US" sz="2300" dirty="0">
              <a:solidFill>
                <a:srgbClr val="000080"/>
              </a:solidFill>
            </a:endParaRPr>
          </a:p>
          <a:p>
            <a:pPr marL="114300" indent="0">
              <a:buNone/>
            </a:pPr>
            <a:endParaRPr lang="en-US" sz="2300" dirty="0">
              <a:solidFill>
                <a:srgbClr val="000080"/>
              </a:solidFill>
            </a:endParaRPr>
          </a:p>
          <a:p>
            <a:r>
              <a:rPr lang="en-US" sz="2300" b="1" dirty="0" err="1">
                <a:solidFill>
                  <a:srgbClr val="000080"/>
                </a:solidFill>
              </a:rPr>
              <a:t>int</a:t>
            </a:r>
            <a:r>
              <a:rPr lang="en-US" sz="2300" b="1" dirty="0">
                <a:solidFill>
                  <a:srgbClr val="000080"/>
                </a:solidFill>
              </a:rPr>
              <a:t> </a:t>
            </a:r>
            <a:r>
              <a:rPr lang="en-US" sz="2300" dirty="0">
                <a:solidFill>
                  <a:srgbClr val="000080"/>
                </a:solidFill>
              </a:rPr>
              <a:t>is the data type we use to declare an integer.</a:t>
            </a:r>
            <a:endParaRPr lang="en-US" sz="2300" b="1" dirty="0">
              <a:solidFill>
                <a:srgbClr val="000080"/>
              </a:solidFill>
            </a:endParaRPr>
          </a:p>
          <a:p>
            <a:r>
              <a:rPr lang="en-US" sz="2300" b="1" dirty="0">
                <a:solidFill>
                  <a:srgbClr val="000080"/>
                </a:solidFill>
              </a:rPr>
              <a:t>&lt;variable name&gt;</a:t>
            </a:r>
            <a:r>
              <a:rPr lang="en-US" sz="2300" dirty="0">
                <a:solidFill>
                  <a:srgbClr val="000080"/>
                </a:solidFill>
              </a:rPr>
              <a:t> is the name given to the variable, it must start with a small letter, subsequent words start with a capital letter, no spaces.</a:t>
            </a:r>
          </a:p>
          <a:p>
            <a:r>
              <a:rPr lang="en-US" sz="2300" dirty="0">
                <a:solidFill>
                  <a:srgbClr val="000080"/>
                </a:solidFill>
              </a:rPr>
              <a:t>As always all statements end with a semi-colon ( ; )</a:t>
            </a:r>
          </a:p>
          <a:p>
            <a:endParaRPr lang="en-US" dirty="0">
              <a:solidFill>
                <a:srgbClr val="000080"/>
              </a:solidFill>
            </a:endParaRPr>
          </a:p>
          <a:p>
            <a:endParaRPr lang="en-US" dirty="0">
              <a:solidFill>
                <a:srgbClr val="000080"/>
              </a:solidFill>
            </a:endParaRPr>
          </a:p>
          <a:p>
            <a:endParaRPr lang="en-US" dirty="0">
              <a:solidFill>
                <a:srgbClr val="000080"/>
              </a:solidFill>
            </a:endParaRPr>
          </a:p>
          <a:p>
            <a:endParaRPr lang="en-US" dirty="0">
              <a:solidFill>
                <a:srgbClr val="000080"/>
              </a:solidFill>
            </a:endParaRPr>
          </a:p>
          <a:p>
            <a:endParaRPr lang="en-US" dirty="0">
              <a:solidFill>
                <a:srgbClr val="000080"/>
              </a:solidFill>
            </a:endParaRPr>
          </a:p>
        </p:txBody>
      </p:sp>
      <p:sp>
        <p:nvSpPr>
          <p:cNvPr id="4" name="Rectangle 3"/>
          <p:cNvSpPr/>
          <p:nvPr/>
        </p:nvSpPr>
        <p:spPr>
          <a:xfrm>
            <a:off x="2954939" y="2394479"/>
            <a:ext cx="2757924" cy="457200"/>
          </a:xfrm>
          <a:prstGeom prst="rect">
            <a:avLst/>
          </a:prstGeom>
          <a:solidFill>
            <a:srgbClr val="B3E2FF"/>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a:solidFill>
                  <a:srgbClr val="000080"/>
                </a:solidFill>
              </a:rPr>
              <a:t>int</a:t>
            </a:r>
            <a:r>
              <a:rPr lang="en-US" b="1" dirty="0">
                <a:solidFill>
                  <a:srgbClr val="000080"/>
                </a:solidFill>
              </a:rPr>
              <a:t> &lt;variable name&gt; ;</a:t>
            </a:r>
          </a:p>
        </p:txBody>
      </p:sp>
      <p:sp>
        <p:nvSpPr>
          <p:cNvPr id="5" name="Rectangle 4"/>
          <p:cNvSpPr/>
          <p:nvPr/>
        </p:nvSpPr>
        <p:spPr>
          <a:xfrm>
            <a:off x="3135903" y="5178844"/>
            <a:ext cx="2395995" cy="1051643"/>
          </a:xfrm>
          <a:prstGeom prst="rect">
            <a:avLst/>
          </a:prstGeom>
          <a:solidFill>
            <a:srgbClr val="B3E2FF"/>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a:solidFill>
                  <a:srgbClr val="000080"/>
                </a:solidFill>
              </a:rPr>
              <a:t>int</a:t>
            </a:r>
            <a:r>
              <a:rPr lang="en-US" b="1" dirty="0">
                <a:solidFill>
                  <a:srgbClr val="000080"/>
                </a:solidFill>
              </a:rPr>
              <a:t> </a:t>
            </a:r>
            <a:r>
              <a:rPr lang="en-US" b="1" dirty="0" err="1">
                <a:solidFill>
                  <a:srgbClr val="000080"/>
                </a:solidFill>
              </a:rPr>
              <a:t>myAge</a:t>
            </a:r>
            <a:r>
              <a:rPr lang="en-US" b="1" dirty="0">
                <a:solidFill>
                  <a:srgbClr val="000080"/>
                </a:solidFill>
              </a:rPr>
              <a:t>; </a:t>
            </a:r>
          </a:p>
          <a:p>
            <a:pPr algn="ctr"/>
            <a:r>
              <a:rPr lang="en-US" b="1" dirty="0" err="1">
                <a:solidFill>
                  <a:srgbClr val="000080"/>
                </a:solidFill>
              </a:rPr>
              <a:t>int</a:t>
            </a:r>
            <a:r>
              <a:rPr lang="en-US" b="1" dirty="0">
                <a:solidFill>
                  <a:srgbClr val="000080"/>
                </a:solidFill>
              </a:rPr>
              <a:t> x, y; </a:t>
            </a:r>
          </a:p>
          <a:p>
            <a:pPr algn="ctr"/>
            <a:r>
              <a:rPr lang="en-US" b="1" dirty="0" err="1">
                <a:solidFill>
                  <a:srgbClr val="000080"/>
                </a:solidFill>
              </a:rPr>
              <a:t>int</a:t>
            </a:r>
            <a:r>
              <a:rPr lang="en-US" b="1" dirty="0">
                <a:solidFill>
                  <a:srgbClr val="000080"/>
                </a:solidFill>
              </a:rPr>
              <a:t> price;</a:t>
            </a:r>
          </a:p>
        </p:txBody>
      </p:sp>
    </p:spTree>
    <p:extLst>
      <p:ext uri="{BB962C8B-B14F-4D97-AF65-F5344CB8AC3E}">
        <p14:creationId xmlns:p14="http://schemas.microsoft.com/office/powerpoint/2010/main" val="3900009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Integers</a:t>
            </a:r>
          </a:p>
        </p:txBody>
      </p:sp>
      <p:sp>
        <p:nvSpPr>
          <p:cNvPr id="3" name="Content Placeholder 2"/>
          <p:cNvSpPr>
            <a:spLocks noGrp="1"/>
          </p:cNvSpPr>
          <p:nvPr>
            <p:ph idx="1"/>
          </p:nvPr>
        </p:nvSpPr>
        <p:spPr/>
        <p:txBody>
          <a:bodyPr/>
          <a:lstStyle/>
          <a:p>
            <a:pPr marL="114300" indent="0">
              <a:buNone/>
            </a:pPr>
            <a:r>
              <a:rPr lang="en-US" dirty="0">
                <a:solidFill>
                  <a:srgbClr val="000080"/>
                </a:solidFill>
              </a:rPr>
              <a:t>We use the equals sign (=) to assign a value to the variable. This can be done in two ways: </a:t>
            </a:r>
          </a:p>
          <a:p>
            <a:pPr marL="114300" indent="0" algn="ctr">
              <a:buNone/>
            </a:pPr>
            <a:r>
              <a:rPr lang="en-US" sz="1800" dirty="0" err="1">
                <a:solidFill>
                  <a:srgbClr val="000080"/>
                </a:solidFill>
                <a:latin typeface="Courier"/>
                <a:cs typeface="Courier"/>
              </a:rPr>
              <a:t>int</a:t>
            </a:r>
            <a:r>
              <a:rPr lang="en-US" sz="1800" dirty="0">
                <a:solidFill>
                  <a:srgbClr val="000080"/>
                </a:solidFill>
                <a:latin typeface="Courier"/>
                <a:cs typeface="Courier"/>
              </a:rPr>
              <a:t> </a:t>
            </a:r>
            <a:r>
              <a:rPr lang="en-US" sz="1800" dirty="0" err="1">
                <a:solidFill>
                  <a:srgbClr val="000080"/>
                </a:solidFill>
                <a:latin typeface="Courier"/>
                <a:cs typeface="Courier"/>
              </a:rPr>
              <a:t>myAge</a:t>
            </a:r>
            <a:r>
              <a:rPr lang="en-US" sz="1800" dirty="0">
                <a:solidFill>
                  <a:srgbClr val="000080"/>
                </a:solidFill>
                <a:latin typeface="Courier"/>
                <a:cs typeface="Courier"/>
              </a:rPr>
              <a:t> = 25;</a:t>
            </a:r>
          </a:p>
          <a:p>
            <a:pPr marL="114300" indent="0">
              <a:buNone/>
            </a:pPr>
            <a:r>
              <a:rPr lang="en-US" b="1" dirty="0">
                <a:solidFill>
                  <a:srgbClr val="FF6600"/>
                </a:solidFill>
                <a:cs typeface="Courier"/>
              </a:rPr>
              <a:t>or</a:t>
            </a:r>
          </a:p>
          <a:p>
            <a:pPr marL="114300" indent="0" algn="ctr">
              <a:buNone/>
            </a:pPr>
            <a:r>
              <a:rPr lang="en-US" sz="1800" dirty="0" err="1">
                <a:solidFill>
                  <a:srgbClr val="000080"/>
                </a:solidFill>
                <a:latin typeface="Courier"/>
                <a:cs typeface="Courier"/>
              </a:rPr>
              <a:t>int</a:t>
            </a:r>
            <a:r>
              <a:rPr lang="en-US" sz="1800" dirty="0">
                <a:solidFill>
                  <a:srgbClr val="000080"/>
                </a:solidFill>
                <a:latin typeface="Courier"/>
                <a:cs typeface="Courier"/>
              </a:rPr>
              <a:t> </a:t>
            </a:r>
            <a:r>
              <a:rPr lang="en-US" sz="1800" dirty="0" err="1">
                <a:solidFill>
                  <a:srgbClr val="000080"/>
                </a:solidFill>
                <a:latin typeface="Courier"/>
                <a:cs typeface="Courier"/>
              </a:rPr>
              <a:t>myAge</a:t>
            </a:r>
            <a:r>
              <a:rPr lang="en-US" sz="1800" dirty="0">
                <a:solidFill>
                  <a:srgbClr val="000080"/>
                </a:solidFill>
                <a:latin typeface="Courier"/>
                <a:cs typeface="Courier"/>
              </a:rPr>
              <a:t>;</a:t>
            </a:r>
          </a:p>
          <a:p>
            <a:pPr marL="114300" indent="0" algn="ctr">
              <a:buNone/>
            </a:pPr>
            <a:r>
              <a:rPr lang="en-US" sz="1800" dirty="0" err="1">
                <a:solidFill>
                  <a:srgbClr val="000080"/>
                </a:solidFill>
                <a:latin typeface="Courier"/>
                <a:cs typeface="Courier"/>
              </a:rPr>
              <a:t>myAge</a:t>
            </a:r>
            <a:r>
              <a:rPr lang="en-US" sz="1800" dirty="0">
                <a:solidFill>
                  <a:srgbClr val="000080"/>
                </a:solidFill>
                <a:latin typeface="Courier"/>
                <a:cs typeface="Courier"/>
              </a:rPr>
              <a:t> = 25;</a:t>
            </a:r>
            <a:endParaRPr lang="en-US" sz="2200" b="1" dirty="0">
              <a:solidFill>
                <a:srgbClr val="000080"/>
              </a:solidFill>
              <a:cs typeface="Courier"/>
            </a:endParaRPr>
          </a:p>
          <a:p>
            <a:pPr marL="114300" lvl="1" indent="0" algn="ctr">
              <a:buClr>
                <a:schemeClr val="accent1"/>
              </a:buClr>
              <a:buNone/>
            </a:pPr>
            <a:endParaRPr lang="en-US" sz="2200" b="1" dirty="0">
              <a:solidFill>
                <a:srgbClr val="000080"/>
              </a:solidFill>
              <a:cs typeface="Courier"/>
            </a:endParaRPr>
          </a:p>
          <a:p>
            <a:pPr marL="114300" lvl="1" indent="0" algn="ctr">
              <a:buClr>
                <a:schemeClr val="accent1"/>
              </a:buClr>
              <a:buNone/>
            </a:pPr>
            <a:r>
              <a:rPr lang="en-US" sz="2200" b="1" dirty="0">
                <a:solidFill>
                  <a:srgbClr val="000080"/>
                </a:solidFill>
                <a:cs typeface="Courier"/>
              </a:rPr>
              <a:t>The statement ends with a semi-colon ( ; ) !! </a:t>
            </a:r>
          </a:p>
          <a:p>
            <a:pPr marL="114300" lvl="1" indent="0" algn="ctr">
              <a:buClr>
                <a:schemeClr val="accent1"/>
              </a:buClr>
              <a:buNone/>
            </a:pPr>
            <a:endParaRPr lang="en-US" sz="2200" b="1" dirty="0">
              <a:solidFill>
                <a:srgbClr val="000080"/>
              </a:solidFill>
              <a:cs typeface="Courier"/>
            </a:endParaRPr>
          </a:p>
          <a:p>
            <a:pPr marL="114300" lvl="1" indent="0">
              <a:buClr>
                <a:schemeClr val="accent1"/>
              </a:buClr>
              <a:buNone/>
            </a:pPr>
            <a:r>
              <a:rPr lang="en-US" sz="2200" dirty="0" err="1">
                <a:solidFill>
                  <a:srgbClr val="000080"/>
                </a:solidFill>
                <a:latin typeface="Courier"/>
                <a:cs typeface="Courier"/>
              </a:rPr>
              <a:t>myAge</a:t>
            </a:r>
            <a:endParaRPr lang="en-US" sz="2200" dirty="0">
              <a:solidFill>
                <a:srgbClr val="000080"/>
              </a:solidFill>
              <a:latin typeface="Courier"/>
              <a:cs typeface="Courier"/>
            </a:endParaRPr>
          </a:p>
          <a:p>
            <a:pPr marL="114300" indent="0">
              <a:buNone/>
            </a:pPr>
            <a:endParaRPr lang="en-US" dirty="0">
              <a:solidFill>
                <a:srgbClr val="000080"/>
              </a:solidFill>
            </a:endParaRPr>
          </a:p>
        </p:txBody>
      </p:sp>
      <p:sp>
        <p:nvSpPr>
          <p:cNvPr id="5" name="Rectangle 4"/>
          <p:cNvSpPr/>
          <p:nvPr/>
        </p:nvSpPr>
        <p:spPr>
          <a:xfrm>
            <a:off x="2333096" y="4657724"/>
            <a:ext cx="812800" cy="338666"/>
          </a:xfrm>
          <a:prstGeom prst="rect">
            <a:avLst/>
          </a:prstGeom>
          <a:solidFill>
            <a:srgbClr val="B3E2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80"/>
                </a:solidFill>
              </a:rPr>
              <a:t>25</a:t>
            </a:r>
          </a:p>
        </p:txBody>
      </p:sp>
      <p:sp>
        <p:nvSpPr>
          <p:cNvPr id="4" name="Right Arrow 3"/>
          <p:cNvSpPr/>
          <p:nvPr/>
        </p:nvSpPr>
        <p:spPr>
          <a:xfrm>
            <a:off x="1818749" y="4655079"/>
            <a:ext cx="457200" cy="338666"/>
          </a:xfrm>
          <a:prstGeom prst="rightArrow">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742267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Recap</a:t>
            </a:r>
          </a:p>
        </p:txBody>
      </p:sp>
      <p:pic>
        <p:nvPicPr>
          <p:cNvPr id="4" name="Picture 2" descr="http://www.skytechconsulting.net/images/Orange_Man_Transpar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628" y="1510396"/>
            <a:ext cx="7406743" cy="504771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332021" y="1858585"/>
            <a:ext cx="2740292" cy="2727703"/>
          </a:xfrm>
        </p:spPr>
        <p:txBody>
          <a:bodyPr/>
          <a:lstStyle/>
          <a:p>
            <a:pPr marL="0" indent="0">
              <a:buNone/>
            </a:pPr>
            <a:r>
              <a:rPr lang="en-IE" dirty="0">
                <a:solidFill>
                  <a:srgbClr val="000080"/>
                </a:solidFill>
              </a:rPr>
              <a:t>//Declare a variable</a:t>
            </a:r>
          </a:p>
          <a:p>
            <a:pPr marL="0" indent="0">
              <a:buNone/>
            </a:pPr>
            <a:r>
              <a:rPr lang="en-IE" dirty="0" err="1">
                <a:solidFill>
                  <a:srgbClr val="000080"/>
                </a:solidFill>
              </a:rPr>
              <a:t>int</a:t>
            </a:r>
            <a:r>
              <a:rPr lang="en-IE" dirty="0">
                <a:solidFill>
                  <a:srgbClr val="000080"/>
                </a:solidFill>
              </a:rPr>
              <a:t> length;</a:t>
            </a:r>
          </a:p>
          <a:p>
            <a:pPr marL="0" indent="0">
              <a:buNone/>
            </a:pPr>
            <a:r>
              <a:rPr lang="en-IE" dirty="0" err="1">
                <a:solidFill>
                  <a:srgbClr val="000080"/>
                </a:solidFill>
              </a:rPr>
              <a:t>Int</a:t>
            </a:r>
            <a:r>
              <a:rPr lang="en-IE" dirty="0">
                <a:solidFill>
                  <a:srgbClr val="000080"/>
                </a:solidFill>
              </a:rPr>
              <a:t> breadth;</a:t>
            </a:r>
          </a:p>
          <a:p>
            <a:pPr marL="0" indent="0">
              <a:buNone/>
            </a:pPr>
            <a:r>
              <a:rPr lang="en-IE" dirty="0">
                <a:solidFill>
                  <a:srgbClr val="000080"/>
                </a:solidFill>
              </a:rPr>
              <a:t>//Assign a variable</a:t>
            </a:r>
          </a:p>
          <a:p>
            <a:pPr marL="0" indent="0">
              <a:buNone/>
            </a:pPr>
            <a:r>
              <a:rPr lang="en-IE" dirty="0">
                <a:solidFill>
                  <a:srgbClr val="000080"/>
                </a:solidFill>
              </a:rPr>
              <a:t>Length = 10;</a:t>
            </a:r>
          </a:p>
          <a:p>
            <a:pPr marL="0" indent="0">
              <a:buNone/>
            </a:pPr>
            <a:r>
              <a:rPr lang="en-IE" dirty="0">
                <a:solidFill>
                  <a:srgbClr val="000080"/>
                </a:solidFill>
              </a:rPr>
              <a:t>Breadth = 20;</a:t>
            </a:r>
          </a:p>
        </p:txBody>
      </p:sp>
    </p:spTree>
    <p:extLst>
      <p:ext uri="{BB962C8B-B14F-4D97-AF65-F5344CB8AC3E}">
        <p14:creationId xmlns:p14="http://schemas.microsoft.com/office/powerpoint/2010/main" val="144654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Declaring and Assigning Real Numbers</a:t>
            </a:r>
          </a:p>
        </p:txBody>
      </p:sp>
      <p:sp>
        <p:nvSpPr>
          <p:cNvPr id="3" name="Content Placeholder 2"/>
          <p:cNvSpPr>
            <a:spLocks noGrp="1"/>
          </p:cNvSpPr>
          <p:nvPr>
            <p:ph idx="1"/>
          </p:nvPr>
        </p:nvSpPr>
        <p:spPr/>
        <p:txBody>
          <a:bodyPr>
            <a:normAutofit/>
          </a:bodyPr>
          <a:lstStyle/>
          <a:p>
            <a:r>
              <a:rPr lang="en-US" sz="2000" dirty="0">
                <a:solidFill>
                  <a:srgbClr val="000080"/>
                </a:solidFill>
              </a:rPr>
              <a:t>A real number is any number (both positive and negative) along the real number line.</a:t>
            </a:r>
          </a:p>
          <a:p>
            <a:r>
              <a:rPr lang="en-US" sz="2000" dirty="0">
                <a:solidFill>
                  <a:srgbClr val="000080"/>
                </a:solidFill>
              </a:rPr>
              <a:t>In the same way as with integers we can declare a place in memory to store real numbers. </a:t>
            </a:r>
          </a:p>
          <a:p>
            <a:r>
              <a:rPr lang="en-US" sz="2000" dirty="0">
                <a:solidFill>
                  <a:srgbClr val="000080"/>
                </a:solidFill>
              </a:rPr>
              <a:t>In general: </a:t>
            </a:r>
          </a:p>
          <a:p>
            <a:pPr marL="114300" indent="0">
              <a:buNone/>
            </a:pPr>
            <a:endParaRPr lang="en-US" sz="2000" dirty="0">
              <a:solidFill>
                <a:srgbClr val="000080"/>
              </a:solidFill>
            </a:endParaRPr>
          </a:p>
          <a:p>
            <a:pPr marL="114300" indent="0">
              <a:buNone/>
            </a:pPr>
            <a:endParaRPr lang="en-US" sz="2000" dirty="0">
              <a:solidFill>
                <a:srgbClr val="000080"/>
              </a:solidFill>
            </a:endParaRPr>
          </a:p>
          <a:p>
            <a:r>
              <a:rPr lang="en-US" sz="2000" dirty="0">
                <a:solidFill>
                  <a:srgbClr val="000080"/>
                </a:solidFill>
              </a:rPr>
              <a:t>We use the data-type </a:t>
            </a:r>
            <a:r>
              <a:rPr lang="en-US" sz="2000" b="1" dirty="0">
                <a:solidFill>
                  <a:srgbClr val="000080"/>
                </a:solidFill>
              </a:rPr>
              <a:t>double </a:t>
            </a:r>
            <a:r>
              <a:rPr lang="en-US" sz="2000" dirty="0">
                <a:solidFill>
                  <a:srgbClr val="000080"/>
                </a:solidFill>
              </a:rPr>
              <a:t>to declare a real number. </a:t>
            </a:r>
          </a:p>
          <a:p>
            <a:r>
              <a:rPr lang="en-US" sz="2000" dirty="0">
                <a:solidFill>
                  <a:srgbClr val="000080"/>
                </a:solidFill>
              </a:rPr>
              <a:t>As with the integer the </a:t>
            </a:r>
            <a:r>
              <a:rPr lang="en-US" sz="2000" b="1" dirty="0">
                <a:solidFill>
                  <a:srgbClr val="000080"/>
                </a:solidFill>
              </a:rPr>
              <a:t>&lt;variable name&gt;</a:t>
            </a:r>
            <a:r>
              <a:rPr lang="en-US" sz="2000" dirty="0">
                <a:solidFill>
                  <a:srgbClr val="000080"/>
                </a:solidFill>
              </a:rPr>
              <a:t> starts with a small letter, if multiple words are used – subsequent words start with a capital letters and all spaces are removed. </a:t>
            </a:r>
          </a:p>
        </p:txBody>
      </p:sp>
      <p:sp>
        <p:nvSpPr>
          <p:cNvPr id="4" name="Rectangle 3"/>
          <p:cNvSpPr/>
          <p:nvPr/>
        </p:nvSpPr>
        <p:spPr>
          <a:xfrm>
            <a:off x="2981209" y="3235993"/>
            <a:ext cx="3181582" cy="559282"/>
          </a:xfrm>
          <a:prstGeom prst="rect">
            <a:avLst/>
          </a:prstGeom>
          <a:solidFill>
            <a:srgbClr val="B3E2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80"/>
                </a:solidFill>
                <a:latin typeface="Courier"/>
                <a:cs typeface="Courier"/>
              </a:rPr>
              <a:t>double &lt;variable name&gt;;</a:t>
            </a:r>
          </a:p>
        </p:txBody>
      </p:sp>
      <p:sp>
        <p:nvSpPr>
          <p:cNvPr id="5" name="Rectangle 4"/>
          <p:cNvSpPr/>
          <p:nvPr/>
        </p:nvSpPr>
        <p:spPr>
          <a:xfrm>
            <a:off x="2993571" y="5520872"/>
            <a:ext cx="3156857" cy="879929"/>
          </a:xfrm>
          <a:prstGeom prst="rect">
            <a:avLst/>
          </a:prstGeom>
          <a:solidFill>
            <a:srgbClr val="B3E2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80"/>
                </a:solidFill>
                <a:latin typeface="Courier"/>
                <a:cs typeface="Courier"/>
              </a:rPr>
              <a:t>double rate;</a:t>
            </a:r>
          </a:p>
          <a:p>
            <a:pPr algn="ctr"/>
            <a:r>
              <a:rPr lang="en-US" sz="1600" b="1" dirty="0">
                <a:solidFill>
                  <a:srgbClr val="000080"/>
                </a:solidFill>
                <a:latin typeface="Courier"/>
                <a:cs typeface="Courier"/>
              </a:rPr>
              <a:t>double </a:t>
            </a:r>
            <a:r>
              <a:rPr lang="en-US" sz="1600" b="1" dirty="0" err="1">
                <a:solidFill>
                  <a:srgbClr val="000080"/>
                </a:solidFill>
                <a:latin typeface="Courier"/>
                <a:cs typeface="Courier"/>
              </a:rPr>
              <a:t>myWage</a:t>
            </a:r>
            <a:r>
              <a:rPr lang="en-US" sz="1600" b="1" dirty="0">
                <a:solidFill>
                  <a:srgbClr val="000080"/>
                </a:solidFill>
                <a:latin typeface="Courier"/>
                <a:cs typeface="Courier"/>
              </a:rPr>
              <a:t>;</a:t>
            </a:r>
          </a:p>
          <a:p>
            <a:pPr algn="ctr"/>
            <a:r>
              <a:rPr lang="en-US" sz="1600" b="1" dirty="0">
                <a:solidFill>
                  <a:srgbClr val="000080"/>
                </a:solidFill>
                <a:latin typeface="Courier"/>
                <a:cs typeface="Courier"/>
              </a:rPr>
              <a:t>double </a:t>
            </a:r>
            <a:r>
              <a:rPr lang="en-US" sz="1600" b="1" dirty="0" err="1">
                <a:solidFill>
                  <a:srgbClr val="000080"/>
                </a:solidFill>
                <a:latin typeface="Courier"/>
                <a:cs typeface="Courier"/>
              </a:rPr>
              <a:t>daysOfWeek</a:t>
            </a:r>
            <a:r>
              <a:rPr lang="en-US" sz="1600" b="1" dirty="0">
                <a:solidFill>
                  <a:srgbClr val="000080"/>
                </a:solidFill>
                <a:latin typeface="Courier"/>
                <a:cs typeface="Courier"/>
              </a:rPr>
              <a:t>;</a:t>
            </a:r>
          </a:p>
        </p:txBody>
      </p:sp>
    </p:spTree>
    <p:extLst>
      <p:ext uri="{BB962C8B-B14F-4D97-AF65-F5344CB8AC3E}">
        <p14:creationId xmlns:p14="http://schemas.microsoft.com/office/powerpoint/2010/main" val="3741437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Constants	</a:t>
            </a:r>
          </a:p>
        </p:txBody>
      </p:sp>
      <p:sp>
        <p:nvSpPr>
          <p:cNvPr id="3" name="Content Placeholder 2"/>
          <p:cNvSpPr>
            <a:spLocks noGrp="1"/>
          </p:cNvSpPr>
          <p:nvPr>
            <p:ph idx="1"/>
          </p:nvPr>
        </p:nvSpPr>
        <p:spPr/>
        <p:txBody>
          <a:bodyPr>
            <a:noAutofit/>
          </a:bodyPr>
          <a:lstStyle/>
          <a:p>
            <a:r>
              <a:rPr lang="en-US" sz="2200" dirty="0">
                <a:solidFill>
                  <a:srgbClr val="000080"/>
                </a:solidFill>
              </a:rPr>
              <a:t>Constants are a special kind of data-type.</a:t>
            </a:r>
          </a:p>
          <a:p>
            <a:r>
              <a:rPr lang="en-US" sz="2200" dirty="0">
                <a:solidFill>
                  <a:srgbClr val="000080"/>
                </a:solidFill>
              </a:rPr>
              <a:t>They can not be changed during execution of the program. </a:t>
            </a:r>
          </a:p>
          <a:p>
            <a:r>
              <a:rPr lang="en-US" sz="2200" dirty="0">
                <a:solidFill>
                  <a:srgbClr val="000080"/>
                </a:solidFill>
              </a:rPr>
              <a:t>Just as with variables we can have:</a:t>
            </a:r>
          </a:p>
          <a:p>
            <a:pPr lvl="1">
              <a:buFont typeface="Calibri" panose="020F0502020204030204" pitchFamily="34" charset="0"/>
              <a:buChar char="‒"/>
            </a:pPr>
            <a:r>
              <a:rPr lang="en-US" sz="2200" dirty="0">
                <a:solidFill>
                  <a:srgbClr val="000080"/>
                </a:solidFill>
              </a:rPr>
              <a:t>Integer constants</a:t>
            </a:r>
          </a:p>
          <a:p>
            <a:pPr lvl="1">
              <a:buFont typeface="Calibri" panose="020F0502020204030204" pitchFamily="34" charset="0"/>
              <a:buChar char="‒"/>
            </a:pPr>
            <a:r>
              <a:rPr lang="en-US" sz="2200" dirty="0">
                <a:solidFill>
                  <a:srgbClr val="000080"/>
                </a:solidFill>
              </a:rPr>
              <a:t>Real constants</a:t>
            </a:r>
          </a:p>
          <a:p>
            <a:pPr marL="0" indent="0">
              <a:buNone/>
            </a:pPr>
            <a:r>
              <a:rPr lang="en-US" sz="2200" b="1" dirty="0">
                <a:solidFill>
                  <a:srgbClr val="000080"/>
                </a:solidFill>
              </a:rPr>
              <a:t>In general: </a:t>
            </a:r>
          </a:p>
          <a:p>
            <a:pPr marL="114300" indent="0">
              <a:buNone/>
            </a:pPr>
            <a:endParaRPr lang="en-US" sz="2200" dirty="0">
              <a:solidFill>
                <a:srgbClr val="000080"/>
              </a:solidFill>
            </a:endParaRPr>
          </a:p>
          <a:p>
            <a:pPr marL="114300" indent="0">
              <a:buNone/>
            </a:pPr>
            <a:endParaRPr lang="en-US" sz="2200" dirty="0">
              <a:solidFill>
                <a:srgbClr val="000080"/>
              </a:solidFill>
            </a:endParaRPr>
          </a:p>
          <a:p>
            <a:r>
              <a:rPr lang="en-US" sz="2200" dirty="0">
                <a:solidFill>
                  <a:srgbClr val="000080"/>
                </a:solidFill>
              </a:rPr>
              <a:t>Where </a:t>
            </a:r>
            <a:r>
              <a:rPr lang="en-US" sz="2200" b="1" dirty="0">
                <a:solidFill>
                  <a:srgbClr val="000080"/>
                </a:solidFill>
              </a:rPr>
              <a:t>&lt;data-type&gt; </a:t>
            </a:r>
            <a:r>
              <a:rPr lang="en-US" sz="2200" dirty="0">
                <a:solidFill>
                  <a:srgbClr val="000080"/>
                </a:solidFill>
              </a:rPr>
              <a:t>can be </a:t>
            </a:r>
            <a:r>
              <a:rPr lang="en-US" sz="2200" b="1" dirty="0" err="1">
                <a:solidFill>
                  <a:srgbClr val="000080"/>
                </a:solidFill>
              </a:rPr>
              <a:t>int</a:t>
            </a:r>
            <a:r>
              <a:rPr lang="en-US" sz="2200" b="1" dirty="0">
                <a:solidFill>
                  <a:srgbClr val="000080"/>
                </a:solidFill>
              </a:rPr>
              <a:t> </a:t>
            </a:r>
            <a:r>
              <a:rPr lang="en-US" sz="2200" dirty="0">
                <a:solidFill>
                  <a:srgbClr val="000080"/>
                </a:solidFill>
              </a:rPr>
              <a:t>or </a:t>
            </a:r>
            <a:r>
              <a:rPr lang="en-US" sz="2200" b="1" dirty="0">
                <a:solidFill>
                  <a:srgbClr val="000080"/>
                </a:solidFill>
              </a:rPr>
              <a:t>double </a:t>
            </a:r>
            <a:r>
              <a:rPr lang="en-US" sz="2200" dirty="0">
                <a:solidFill>
                  <a:srgbClr val="000080"/>
                </a:solidFill>
              </a:rPr>
              <a:t>(or any other valid data-type)</a:t>
            </a:r>
          </a:p>
          <a:p>
            <a:r>
              <a:rPr lang="en-US" sz="2200" b="1" dirty="0">
                <a:solidFill>
                  <a:srgbClr val="000080"/>
                </a:solidFill>
              </a:rPr>
              <a:t>&lt;constant-name&gt;</a:t>
            </a:r>
            <a:r>
              <a:rPr lang="en-US" sz="2200" dirty="0">
                <a:solidFill>
                  <a:srgbClr val="000080"/>
                </a:solidFill>
              </a:rPr>
              <a:t> is the name given to the constant.</a:t>
            </a:r>
          </a:p>
          <a:p>
            <a:r>
              <a:rPr lang="en-US" sz="2200" b="1" dirty="0">
                <a:solidFill>
                  <a:srgbClr val="000080"/>
                </a:solidFill>
              </a:rPr>
              <a:t>&lt;constant-name&gt; </a:t>
            </a:r>
            <a:r>
              <a:rPr lang="en-US" sz="2200" dirty="0">
                <a:solidFill>
                  <a:srgbClr val="000080"/>
                </a:solidFill>
              </a:rPr>
              <a:t>is written all in capital letters. </a:t>
            </a:r>
            <a:endParaRPr lang="en-US" sz="2200" b="1" dirty="0">
              <a:solidFill>
                <a:srgbClr val="000080"/>
              </a:solidFill>
            </a:endParaRPr>
          </a:p>
          <a:p>
            <a:pPr lvl="1"/>
            <a:endParaRPr lang="en-US" sz="2200" dirty="0">
              <a:solidFill>
                <a:srgbClr val="000080"/>
              </a:solidFill>
            </a:endParaRPr>
          </a:p>
          <a:p>
            <a:pPr lvl="1"/>
            <a:endParaRPr lang="en-US" sz="2200" dirty="0">
              <a:solidFill>
                <a:srgbClr val="000080"/>
              </a:solidFill>
            </a:endParaRPr>
          </a:p>
          <a:p>
            <a:pPr lvl="1"/>
            <a:endParaRPr lang="en-US" sz="2200" dirty="0">
              <a:solidFill>
                <a:srgbClr val="000080"/>
              </a:solidFill>
            </a:endParaRPr>
          </a:p>
          <a:p>
            <a:pPr lvl="1"/>
            <a:endParaRPr lang="en-US" sz="2200" dirty="0">
              <a:solidFill>
                <a:srgbClr val="000080"/>
              </a:solidFill>
            </a:endParaRPr>
          </a:p>
        </p:txBody>
      </p:sp>
      <p:sp>
        <p:nvSpPr>
          <p:cNvPr id="5" name="Rectangle 4"/>
          <p:cNvSpPr/>
          <p:nvPr/>
        </p:nvSpPr>
        <p:spPr>
          <a:xfrm>
            <a:off x="2300661" y="3909291"/>
            <a:ext cx="4901274" cy="446452"/>
          </a:xfrm>
          <a:prstGeom prst="rect">
            <a:avLst/>
          </a:prstGeom>
          <a:solidFill>
            <a:srgbClr val="B3E2FF"/>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r>
              <a:rPr lang="en-US" sz="1400" b="1" dirty="0">
                <a:solidFill>
                  <a:srgbClr val="000080"/>
                </a:solidFill>
                <a:latin typeface="Courier"/>
                <a:cs typeface="Courier"/>
              </a:rPr>
              <a:t>final &lt;data-type&gt; &lt;constant name&gt; = &lt;value&gt;;</a:t>
            </a:r>
          </a:p>
        </p:txBody>
      </p:sp>
    </p:spTree>
    <p:extLst>
      <p:ext uri="{BB962C8B-B14F-4D97-AF65-F5344CB8AC3E}">
        <p14:creationId xmlns:p14="http://schemas.microsoft.com/office/powerpoint/2010/main" val="607576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Constants contd.</a:t>
            </a:r>
          </a:p>
        </p:txBody>
      </p:sp>
      <p:sp>
        <p:nvSpPr>
          <p:cNvPr id="7" name="Content Placeholder 6"/>
          <p:cNvSpPr>
            <a:spLocks noGrp="1"/>
          </p:cNvSpPr>
          <p:nvPr>
            <p:ph idx="1"/>
          </p:nvPr>
        </p:nvSpPr>
        <p:spPr/>
        <p:txBody>
          <a:bodyPr/>
          <a:lstStyle/>
          <a:p>
            <a:r>
              <a:rPr lang="en-US" sz="2500" b="1" dirty="0">
                <a:solidFill>
                  <a:srgbClr val="000080"/>
                </a:solidFill>
              </a:rPr>
              <a:t>&lt;value&gt; </a:t>
            </a:r>
            <a:r>
              <a:rPr lang="en-US" sz="2500" dirty="0">
                <a:solidFill>
                  <a:srgbClr val="000080"/>
                </a:solidFill>
              </a:rPr>
              <a:t>is the value given to the constant and must be initialized at the time of declaration.  </a:t>
            </a:r>
          </a:p>
          <a:p>
            <a:r>
              <a:rPr lang="en-US" sz="2500" dirty="0">
                <a:solidFill>
                  <a:srgbClr val="000080"/>
                </a:solidFill>
              </a:rPr>
              <a:t>The value cannot be changed during the execution of the program. </a:t>
            </a:r>
          </a:p>
          <a:p>
            <a:pPr marL="0" indent="0">
              <a:buNone/>
            </a:pPr>
            <a:endParaRPr lang="en-US" sz="2500" dirty="0">
              <a:solidFill>
                <a:srgbClr val="000080"/>
              </a:solidFill>
            </a:endParaRPr>
          </a:p>
          <a:p>
            <a:pPr marL="0" indent="0">
              <a:buNone/>
            </a:pPr>
            <a:r>
              <a:rPr lang="en-US" sz="2500" dirty="0">
                <a:solidFill>
                  <a:srgbClr val="FF6600"/>
                </a:solidFill>
              </a:rPr>
              <a:t>For example:</a:t>
            </a:r>
          </a:p>
          <a:p>
            <a:endParaRPr lang="en-US" dirty="0"/>
          </a:p>
          <a:p>
            <a:endParaRPr lang="en-US" dirty="0"/>
          </a:p>
        </p:txBody>
      </p:sp>
      <p:sp>
        <p:nvSpPr>
          <p:cNvPr id="8" name="Content Placeholder 3"/>
          <p:cNvSpPr txBox="1">
            <a:spLocks/>
          </p:cNvSpPr>
          <p:nvPr/>
        </p:nvSpPr>
        <p:spPr>
          <a:xfrm>
            <a:off x="2659798" y="3941385"/>
            <a:ext cx="4216458" cy="959228"/>
          </a:xfrm>
          <a:prstGeom prst="rect">
            <a:avLst/>
          </a:prstGeom>
          <a:solidFill>
            <a:srgbClr val="B3E2FF"/>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lt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lt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lt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lt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lt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lt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lt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lt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lt1"/>
                </a:solidFill>
                <a:latin typeface="+mn-lt"/>
                <a:ea typeface="+mn-ea"/>
                <a:cs typeface="+mn-cs"/>
              </a:defRPr>
            </a:lvl9pPr>
          </a:lstStyle>
          <a:p>
            <a:pPr marL="114300" indent="0">
              <a:buFont typeface="Arial" pitchFamily="34" charset="0"/>
              <a:buNone/>
            </a:pPr>
            <a:r>
              <a:rPr lang="en-US" sz="2000" b="1" dirty="0">
                <a:solidFill>
                  <a:srgbClr val="000080"/>
                </a:solidFill>
                <a:latin typeface="Courier"/>
                <a:cs typeface="Courier"/>
              </a:rPr>
              <a:t>final double PI = 3.14;</a:t>
            </a:r>
          </a:p>
          <a:p>
            <a:pPr marL="114300" indent="0">
              <a:buFont typeface="Arial" pitchFamily="34" charset="0"/>
              <a:buNone/>
            </a:pPr>
            <a:r>
              <a:rPr lang="en-US" sz="2000" b="1" dirty="0">
                <a:solidFill>
                  <a:srgbClr val="000080"/>
                </a:solidFill>
                <a:latin typeface="Courier"/>
                <a:cs typeface="Courier"/>
              </a:rPr>
              <a:t>final </a:t>
            </a:r>
            <a:r>
              <a:rPr lang="en-US" sz="2000" b="1" dirty="0" err="1">
                <a:solidFill>
                  <a:srgbClr val="000080"/>
                </a:solidFill>
                <a:latin typeface="Courier"/>
                <a:cs typeface="Courier"/>
              </a:rPr>
              <a:t>int</a:t>
            </a:r>
            <a:r>
              <a:rPr lang="en-US" sz="2000" b="1" dirty="0">
                <a:solidFill>
                  <a:srgbClr val="000080"/>
                </a:solidFill>
                <a:latin typeface="Courier"/>
                <a:cs typeface="Courier"/>
              </a:rPr>
              <a:t> X=10;</a:t>
            </a:r>
          </a:p>
        </p:txBody>
      </p:sp>
    </p:spTree>
    <p:extLst>
      <p:ext uri="{BB962C8B-B14F-4D97-AF65-F5344CB8AC3E}">
        <p14:creationId xmlns:p14="http://schemas.microsoft.com/office/powerpoint/2010/main" val="3500390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84094" y="1400178"/>
            <a:ext cx="5973831" cy="3600447"/>
          </a:xfrm>
          <a:prstGeom prst="roundRect">
            <a:avLst/>
          </a:prstGeom>
          <a:solidFill>
            <a:schemeClr val="bg1">
              <a:lumMod val="95000"/>
            </a:schemeClr>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a:bodyPr>
          <a:lstStyle/>
          <a:p>
            <a:pPr marL="271463" indent="-271463"/>
            <a:r>
              <a:rPr lang="en-US" sz="2800" dirty="0">
                <a:solidFill>
                  <a:srgbClr val="000080"/>
                </a:solidFill>
              </a:rPr>
              <a:t>Variables / Constants</a:t>
            </a:r>
          </a:p>
          <a:p>
            <a:pPr marL="271463" indent="-271463"/>
            <a:r>
              <a:rPr lang="en-US" sz="2800" dirty="0">
                <a:solidFill>
                  <a:srgbClr val="000080"/>
                </a:solidFill>
              </a:rPr>
              <a:t>Displaying Data</a:t>
            </a:r>
          </a:p>
          <a:p>
            <a:pPr marL="271463" indent="-271463"/>
            <a:r>
              <a:rPr lang="en-US" sz="2800" dirty="0">
                <a:solidFill>
                  <a:srgbClr val="000080"/>
                </a:solidFill>
              </a:rPr>
              <a:t>Calculations</a:t>
            </a:r>
          </a:p>
          <a:p>
            <a:pPr lvl="1">
              <a:buFont typeface="Calibri" panose="020F0502020204030204" pitchFamily="34" charset="0"/>
              <a:buChar char="‒"/>
            </a:pPr>
            <a:r>
              <a:rPr lang="en-US" sz="2800" dirty="0">
                <a:solidFill>
                  <a:srgbClr val="000080"/>
                </a:solidFill>
              </a:rPr>
              <a:t>Modulus</a:t>
            </a:r>
          </a:p>
          <a:p>
            <a:pPr lvl="1">
              <a:buFont typeface="Calibri" panose="020F0502020204030204" pitchFamily="34" charset="0"/>
              <a:buChar char="‒"/>
            </a:pPr>
            <a:r>
              <a:rPr lang="en-US" sz="2800" dirty="0">
                <a:solidFill>
                  <a:srgbClr val="000080"/>
                </a:solidFill>
              </a:rPr>
              <a:t>BOMDAS ()</a:t>
            </a:r>
          </a:p>
          <a:p>
            <a:pPr marL="271463" indent="-271463"/>
            <a:r>
              <a:rPr lang="en-US" sz="3100" dirty="0">
                <a:solidFill>
                  <a:srgbClr val="000080"/>
                </a:solidFill>
              </a:rPr>
              <a:t>Object Oriented Programming</a:t>
            </a:r>
          </a:p>
          <a:p>
            <a:pPr marL="271463" indent="-271463"/>
            <a:r>
              <a:rPr lang="en-US" sz="3100" dirty="0">
                <a:solidFill>
                  <a:srgbClr val="000080"/>
                </a:solidFill>
              </a:rPr>
              <a:t>Scanner Class (User Input)</a:t>
            </a:r>
          </a:p>
          <a:p>
            <a:pPr marL="271463" indent="-271463"/>
            <a:endParaRPr lang="en-US" sz="2800" dirty="0">
              <a:solidFill>
                <a:srgbClr val="000080"/>
              </a:solidFill>
            </a:endParaRPr>
          </a:p>
          <a:p>
            <a:pPr marL="0" indent="0">
              <a:buNone/>
            </a:pPr>
            <a:endParaRPr lang="en-US" dirty="0">
              <a:solidFill>
                <a:srgbClr val="000080"/>
              </a:solidFill>
            </a:endParaRPr>
          </a:p>
          <a:p>
            <a:endParaRPr lang="en-US" dirty="0">
              <a:solidFill>
                <a:srgbClr val="000080"/>
              </a:solidFill>
            </a:endParaRPr>
          </a:p>
        </p:txBody>
      </p:sp>
      <p:pic>
        <p:nvPicPr>
          <p:cNvPr id="9218" name="Picture 2" descr="http://www.golang-book.com/assets/img/cover.pn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5120" t="29913" r="24400" b="18922"/>
          <a:stretch/>
        </p:blipFill>
        <p:spPr bwMode="auto">
          <a:xfrm>
            <a:off x="6436604" y="3356992"/>
            <a:ext cx="2455876" cy="346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662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Displaying Data</a:t>
            </a:r>
          </a:p>
        </p:txBody>
      </p:sp>
      <p:sp>
        <p:nvSpPr>
          <p:cNvPr id="3" name="Content Placeholder 2"/>
          <p:cNvSpPr>
            <a:spLocks noGrp="1"/>
          </p:cNvSpPr>
          <p:nvPr>
            <p:ph idx="1"/>
          </p:nvPr>
        </p:nvSpPr>
        <p:spPr/>
        <p:txBody>
          <a:bodyPr>
            <a:noAutofit/>
          </a:bodyPr>
          <a:lstStyle/>
          <a:p>
            <a:r>
              <a:rPr lang="en-US" sz="2000" dirty="0">
                <a:solidFill>
                  <a:srgbClr val="000080"/>
                </a:solidFill>
              </a:rPr>
              <a:t>There are many ways to display data in Java.  In our first lecture, we displayed a literal string.  </a:t>
            </a:r>
          </a:p>
          <a:p>
            <a:r>
              <a:rPr lang="en-US" sz="2000" dirty="0">
                <a:solidFill>
                  <a:srgbClr val="000080"/>
                </a:solidFill>
              </a:rPr>
              <a:t>A literal string – is printing the exact words that you want to be displayed as output.  It is placed inside double quotes. For example:</a:t>
            </a:r>
          </a:p>
          <a:p>
            <a:pPr marL="0" indent="0">
              <a:buNone/>
            </a:pPr>
            <a:endParaRPr lang="en-US" sz="2000" dirty="0">
              <a:solidFill>
                <a:srgbClr val="000080"/>
              </a:solidFill>
              <a:latin typeface="Courier New"/>
              <a:cs typeface="Courier New"/>
            </a:endParaRPr>
          </a:p>
          <a:p>
            <a:pPr marL="0" indent="0">
              <a:buNone/>
            </a:pPr>
            <a:endParaRPr lang="en-US" sz="2000" dirty="0">
              <a:solidFill>
                <a:srgbClr val="000080"/>
              </a:solidFill>
            </a:endParaRPr>
          </a:p>
          <a:p>
            <a:pPr marL="0" indent="0">
              <a:buNone/>
            </a:pPr>
            <a:endParaRPr lang="en-US" sz="2000" dirty="0">
              <a:solidFill>
                <a:srgbClr val="000080"/>
              </a:solidFill>
            </a:endParaRPr>
          </a:p>
          <a:p>
            <a:pPr marL="0" indent="0">
              <a:buNone/>
            </a:pPr>
            <a:endParaRPr lang="en-US" sz="2000" dirty="0">
              <a:solidFill>
                <a:srgbClr val="000080"/>
              </a:solidFill>
            </a:endParaRPr>
          </a:p>
          <a:p>
            <a:pPr marL="0" indent="0">
              <a:buNone/>
            </a:pPr>
            <a:endParaRPr lang="en-US" sz="2000" dirty="0">
              <a:solidFill>
                <a:srgbClr val="000080"/>
              </a:solidFill>
            </a:endParaRPr>
          </a:p>
          <a:p>
            <a:pPr marL="0" indent="0">
              <a:buNone/>
            </a:pPr>
            <a:endParaRPr lang="en-US" sz="2000" dirty="0">
              <a:solidFill>
                <a:srgbClr val="000080"/>
              </a:solidFill>
            </a:endParaRPr>
          </a:p>
          <a:p>
            <a:pPr marL="0" indent="0">
              <a:buNone/>
            </a:pPr>
            <a:endParaRPr lang="en-US" sz="2000" dirty="0">
              <a:solidFill>
                <a:srgbClr val="000080"/>
              </a:solidFill>
            </a:endParaRPr>
          </a:p>
          <a:p>
            <a:pPr marL="0" indent="0">
              <a:buNone/>
            </a:pPr>
            <a:endParaRPr lang="en-US" sz="2000" dirty="0">
              <a:solidFill>
                <a:srgbClr val="000080"/>
              </a:solidFill>
            </a:endParaRPr>
          </a:p>
        </p:txBody>
      </p:sp>
      <p:sp>
        <p:nvSpPr>
          <p:cNvPr id="4" name="Rectangle 3"/>
          <p:cNvSpPr/>
          <p:nvPr/>
        </p:nvSpPr>
        <p:spPr>
          <a:xfrm>
            <a:off x="2079425" y="2950517"/>
            <a:ext cx="4796831" cy="654796"/>
          </a:xfrm>
          <a:prstGeom prst="rect">
            <a:avLst/>
          </a:prstGeom>
          <a:solidFill>
            <a:srgbClr val="B3E2FF"/>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114300" indent="0">
              <a:buNone/>
            </a:pPr>
            <a:r>
              <a:rPr lang="en-US" sz="1400" b="1" dirty="0" err="1">
                <a:solidFill>
                  <a:srgbClr val="000080"/>
                </a:solidFill>
                <a:latin typeface="Courier New"/>
                <a:cs typeface="Courier New"/>
              </a:rPr>
              <a:t>System.out.println</a:t>
            </a:r>
            <a:r>
              <a:rPr lang="en-US" sz="1400" b="1" dirty="0">
                <a:solidFill>
                  <a:srgbClr val="000080"/>
                </a:solidFill>
                <a:latin typeface="Courier New"/>
                <a:cs typeface="Courier New"/>
              </a:rPr>
              <a:t> (“Print this string”);</a:t>
            </a:r>
          </a:p>
        </p:txBody>
      </p:sp>
      <p:sp>
        <p:nvSpPr>
          <p:cNvPr id="5" name="Rectangle 4"/>
          <p:cNvSpPr/>
          <p:nvPr/>
        </p:nvSpPr>
        <p:spPr>
          <a:xfrm>
            <a:off x="400051" y="3957637"/>
            <a:ext cx="4057650" cy="1128712"/>
          </a:xfrm>
          <a:prstGeom prst="rect">
            <a:avLst/>
          </a:prstGeom>
          <a:solidFill>
            <a:srgbClr val="000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1. </a:t>
            </a:r>
            <a:r>
              <a:rPr lang="en-US" sz="2000" dirty="0" err="1">
                <a:solidFill>
                  <a:schemeClr val="bg1"/>
                </a:solidFill>
              </a:rPr>
              <a:t>System.out.print</a:t>
            </a:r>
            <a:r>
              <a:rPr lang="en-US" sz="2000" dirty="0">
                <a:solidFill>
                  <a:schemeClr val="bg1"/>
                </a:solidFill>
              </a:rPr>
              <a:t>(&lt;some output&gt;);</a:t>
            </a:r>
          </a:p>
          <a:p>
            <a:r>
              <a:rPr lang="en-US" sz="2000" dirty="0">
                <a:solidFill>
                  <a:schemeClr val="bg1"/>
                </a:solidFill>
              </a:rPr>
              <a:t>This prints whatever is inside the round brackets</a:t>
            </a:r>
            <a:endParaRPr lang="en-IE" dirty="0">
              <a:solidFill>
                <a:schemeClr val="bg1"/>
              </a:solidFill>
            </a:endParaRPr>
          </a:p>
        </p:txBody>
      </p:sp>
      <p:sp>
        <p:nvSpPr>
          <p:cNvPr id="6" name="Rectangle 5"/>
          <p:cNvSpPr/>
          <p:nvPr/>
        </p:nvSpPr>
        <p:spPr>
          <a:xfrm>
            <a:off x="4622007" y="5045434"/>
            <a:ext cx="4171950" cy="1221008"/>
          </a:xfrm>
          <a:prstGeom prst="rect">
            <a:avLst/>
          </a:prstGeom>
          <a:solidFill>
            <a:srgbClr val="000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2. </a:t>
            </a:r>
            <a:r>
              <a:rPr lang="en-US" sz="2000" dirty="0" err="1">
                <a:solidFill>
                  <a:schemeClr val="bg1"/>
                </a:solidFill>
              </a:rPr>
              <a:t>System.out.println</a:t>
            </a:r>
            <a:r>
              <a:rPr lang="en-US" sz="2000" dirty="0">
                <a:solidFill>
                  <a:schemeClr val="bg1"/>
                </a:solidFill>
              </a:rPr>
              <a:t> (&lt;output&gt;);</a:t>
            </a:r>
          </a:p>
          <a:p>
            <a:r>
              <a:rPr lang="en-US" sz="2000" dirty="0">
                <a:solidFill>
                  <a:schemeClr val="bg1"/>
                </a:solidFill>
              </a:rPr>
              <a:t>This prints whatever is inside the round brackets and then prints a newline  character</a:t>
            </a:r>
            <a:endParaRPr lang="en-IE" dirty="0">
              <a:solidFill>
                <a:schemeClr val="bg1"/>
              </a:solidFill>
            </a:endParaRPr>
          </a:p>
        </p:txBody>
      </p:sp>
      <p:sp>
        <p:nvSpPr>
          <p:cNvPr id="7" name="Rectangle 6"/>
          <p:cNvSpPr/>
          <p:nvPr/>
        </p:nvSpPr>
        <p:spPr>
          <a:xfrm>
            <a:off x="1636128" y="6344020"/>
            <a:ext cx="6269088" cy="477054"/>
          </a:xfrm>
          <a:prstGeom prst="rect">
            <a:avLst/>
          </a:prstGeom>
        </p:spPr>
        <p:txBody>
          <a:bodyPr wrap="none">
            <a:spAutoFit/>
          </a:bodyPr>
          <a:lstStyle/>
          <a:p>
            <a:r>
              <a:rPr lang="en-US" sz="2500" b="1" dirty="0">
                <a:solidFill>
                  <a:srgbClr val="FF6600"/>
                </a:solidFill>
              </a:rPr>
              <a:t>Both methods always ends with a semi-colon;</a:t>
            </a:r>
          </a:p>
        </p:txBody>
      </p:sp>
      <p:pic>
        <p:nvPicPr>
          <p:cNvPr id="8" name="Picture 2" descr="C:\Users\lmurphy2\Downloads\14692-Computers-and-devices-medi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114" y="197421"/>
            <a:ext cx="2128836" cy="985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2223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System.out.print</a:t>
            </a:r>
            <a:r>
              <a:rPr lang="en-US" dirty="0"/>
              <a:t> / </a:t>
            </a:r>
            <a:r>
              <a:rPr lang="en-US" dirty="0" err="1"/>
              <a:t>ln</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2500" b="1" dirty="0">
                <a:solidFill>
                  <a:srgbClr val="FF6600"/>
                </a:solidFill>
              </a:rPr>
              <a:t>These methods can be used in two ways: </a:t>
            </a:r>
          </a:p>
          <a:p>
            <a:pPr marL="185738" lvl="1"/>
            <a:r>
              <a:rPr lang="en-US" sz="2500" dirty="0">
                <a:solidFill>
                  <a:srgbClr val="000080"/>
                </a:solidFill>
              </a:rPr>
              <a:t>To print a literal string as we have seen. </a:t>
            </a:r>
          </a:p>
          <a:p>
            <a:pPr marL="185738" lvl="1"/>
            <a:r>
              <a:rPr lang="en-US" sz="2500" dirty="0">
                <a:solidFill>
                  <a:srgbClr val="000080"/>
                </a:solidFill>
              </a:rPr>
              <a:t>To print the value stored inside a variable as follows</a:t>
            </a:r>
          </a:p>
          <a:p>
            <a:endParaRPr lang="en-US" sz="2500" dirty="0">
              <a:solidFill>
                <a:srgbClr val="000080"/>
              </a:solidFill>
            </a:endParaRPr>
          </a:p>
          <a:p>
            <a:endParaRPr lang="en-US" sz="2500" dirty="0">
              <a:solidFill>
                <a:srgbClr val="000080"/>
              </a:solidFill>
            </a:endParaRPr>
          </a:p>
          <a:p>
            <a:endParaRPr lang="en-US" sz="2500" dirty="0">
              <a:solidFill>
                <a:srgbClr val="000080"/>
              </a:solidFill>
            </a:endParaRPr>
          </a:p>
          <a:p>
            <a:endParaRPr lang="en-US" sz="2500" dirty="0">
              <a:solidFill>
                <a:srgbClr val="000080"/>
              </a:solidFill>
            </a:endParaRPr>
          </a:p>
          <a:p>
            <a:endParaRPr lang="en-US" sz="2500" dirty="0">
              <a:solidFill>
                <a:srgbClr val="000080"/>
              </a:solidFill>
            </a:endParaRPr>
          </a:p>
          <a:p>
            <a:pPr marL="0" indent="0">
              <a:buNone/>
            </a:pPr>
            <a:endParaRPr lang="en-US" sz="2500" dirty="0">
              <a:solidFill>
                <a:srgbClr val="000080"/>
              </a:solidFill>
            </a:endParaRPr>
          </a:p>
          <a:p>
            <a:r>
              <a:rPr lang="en-US" sz="2500" dirty="0">
                <a:solidFill>
                  <a:srgbClr val="000080"/>
                </a:solidFill>
              </a:rPr>
              <a:t>When being used to print a value stored in a variable – we omit the double quotes.</a:t>
            </a:r>
          </a:p>
          <a:p>
            <a:pPr marL="114300" indent="0">
              <a:buNone/>
            </a:pPr>
            <a:endParaRPr lang="en-US" dirty="0"/>
          </a:p>
        </p:txBody>
      </p:sp>
      <p:sp>
        <p:nvSpPr>
          <p:cNvPr id="4" name="Rectangle 3"/>
          <p:cNvSpPr/>
          <p:nvPr/>
        </p:nvSpPr>
        <p:spPr>
          <a:xfrm>
            <a:off x="1235951" y="2887058"/>
            <a:ext cx="6979362" cy="2042130"/>
          </a:xfrm>
          <a:prstGeom prst="rect">
            <a:avLst/>
          </a:prstGeom>
          <a:solidFill>
            <a:srgbClr val="B3E2FF"/>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r>
              <a:rPr lang="en-US" sz="2000" b="1" dirty="0" err="1">
                <a:solidFill>
                  <a:srgbClr val="000080"/>
                </a:solidFill>
                <a:latin typeface="Courier New"/>
                <a:cs typeface="Courier New"/>
              </a:rPr>
              <a:t>int</a:t>
            </a:r>
            <a:r>
              <a:rPr lang="en-US" sz="2000" b="1" dirty="0">
                <a:solidFill>
                  <a:srgbClr val="000080"/>
                </a:solidFill>
                <a:latin typeface="Courier New"/>
                <a:cs typeface="Courier New"/>
              </a:rPr>
              <a:t> </a:t>
            </a:r>
            <a:r>
              <a:rPr lang="en-US" sz="2000" b="1" dirty="0" err="1">
                <a:solidFill>
                  <a:srgbClr val="000080"/>
                </a:solidFill>
                <a:latin typeface="Courier New"/>
                <a:cs typeface="Courier New"/>
              </a:rPr>
              <a:t>myNumber</a:t>
            </a:r>
            <a:r>
              <a:rPr lang="en-US" sz="2000" b="1" dirty="0">
                <a:solidFill>
                  <a:srgbClr val="000080"/>
                </a:solidFill>
                <a:latin typeface="Courier New"/>
                <a:cs typeface="Courier New"/>
              </a:rPr>
              <a:t>;</a:t>
            </a:r>
          </a:p>
          <a:p>
            <a:r>
              <a:rPr lang="en-US" sz="2000" b="1" dirty="0" err="1">
                <a:solidFill>
                  <a:srgbClr val="000080"/>
                </a:solidFill>
                <a:latin typeface="Courier New"/>
                <a:cs typeface="Courier New"/>
              </a:rPr>
              <a:t>myNumber</a:t>
            </a:r>
            <a:r>
              <a:rPr lang="en-US" sz="2000" b="1" dirty="0">
                <a:solidFill>
                  <a:srgbClr val="000080"/>
                </a:solidFill>
                <a:latin typeface="Courier New"/>
                <a:cs typeface="Courier New"/>
              </a:rPr>
              <a:t> = 19;</a:t>
            </a:r>
          </a:p>
          <a:p>
            <a:endParaRPr lang="en-US" sz="2000" b="1" dirty="0">
              <a:solidFill>
                <a:srgbClr val="000080"/>
              </a:solidFill>
              <a:latin typeface="Courier New"/>
              <a:cs typeface="Courier New"/>
            </a:endParaRPr>
          </a:p>
          <a:p>
            <a:r>
              <a:rPr lang="en-US" sz="2000" b="1" dirty="0" err="1">
                <a:solidFill>
                  <a:srgbClr val="000080"/>
                </a:solidFill>
                <a:latin typeface="Courier New"/>
                <a:cs typeface="Courier New"/>
              </a:rPr>
              <a:t>System.out.print</a:t>
            </a:r>
            <a:r>
              <a:rPr lang="en-US" sz="2000" b="1" dirty="0">
                <a:solidFill>
                  <a:srgbClr val="000080"/>
                </a:solidFill>
                <a:latin typeface="Courier New"/>
                <a:cs typeface="Courier New"/>
              </a:rPr>
              <a:t>(“Print the value of my number”);</a:t>
            </a:r>
          </a:p>
          <a:p>
            <a:r>
              <a:rPr lang="en-US" sz="2000" b="1" dirty="0" err="1">
                <a:solidFill>
                  <a:srgbClr val="000080"/>
                </a:solidFill>
                <a:latin typeface="Courier New"/>
                <a:cs typeface="Courier New"/>
              </a:rPr>
              <a:t>System.out.println</a:t>
            </a:r>
            <a:r>
              <a:rPr lang="en-US" sz="2000" b="1" dirty="0">
                <a:solidFill>
                  <a:srgbClr val="000080"/>
                </a:solidFill>
                <a:latin typeface="Courier New"/>
                <a:cs typeface="Courier New"/>
              </a:rPr>
              <a:t>(</a:t>
            </a:r>
            <a:r>
              <a:rPr lang="en-US" sz="2000" b="1" dirty="0" err="1">
                <a:solidFill>
                  <a:srgbClr val="000080"/>
                </a:solidFill>
                <a:latin typeface="Courier New"/>
                <a:cs typeface="Courier New"/>
              </a:rPr>
              <a:t>myNumber</a:t>
            </a:r>
            <a:r>
              <a:rPr lang="en-US" sz="2000" b="1" dirty="0">
                <a:solidFill>
                  <a:srgbClr val="000080"/>
                </a:solidFill>
                <a:latin typeface="Courier New"/>
                <a:cs typeface="Courier New"/>
              </a:rPr>
              <a:t>);</a:t>
            </a:r>
          </a:p>
        </p:txBody>
      </p:sp>
    </p:spTree>
    <p:extLst>
      <p:ext uri="{BB962C8B-B14F-4D97-AF65-F5344CB8AC3E}">
        <p14:creationId xmlns:p14="http://schemas.microsoft.com/office/powerpoint/2010/main" val="2454448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System.out.print</a:t>
            </a:r>
            <a:r>
              <a:rPr lang="en-US" dirty="0"/>
              <a:t> / </a:t>
            </a:r>
            <a:r>
              <a:rPr lang="en-US" dirty="0" err="1"/>
              <a:t>ln</a:t>
            </a:r>
            <a:endParaRPr lang="en-US" dirty="0"/>
          </a:p>
        </p:txBody>
      </p:sp>
      <p:sp>
        <p:nvSpPr>
          <p:cNvPr id="3" name="Content Placeholder 2"/>
          <p:cNvSpPr>
            <a:spLocks noGrp="1"/>
          </p:cNvSpPr>
          <p:nvPr>
            <p:ph idx="1"/>
          </p:nvPr>
        </p:nvSpPr>
        <p:spPr/>
        <p:txBody>
          <a:bodyPr>
            <a:normAutofit/>
          </a:bodyPr>
          <a:lstStyle/>
          <a:p>
            <a:r>
              <a:rPr lang="en-US" sz="2500" dirty="0">
                <a:solidFill>
                  <a:srgbClr val="000080"/>
                </a:solidFill>
              </a:rPr>
              <a:t>We can combine the printing of a literal string and a variable in the same method using the + symbol.  For example,</a:t>
            </a:r>
          </a:p>
          <a:p>
            <a:endParaRPr lang="en-US" sz="2500" dirty="0">
              <a:solidFill>
                <a:srgbClr val="000080"/>
              </a:solidFill>
            </a:endParaRPr>
          </a:p>
          <a:p>
            <a:endParaRPr lang="en-US" sz="2500" dirty="0">
              <a:solidFill>
                <a:srgbClr val="000080"/>
              </a:solidFill>
            </a:endParaRPr>
          </a:p>
        </p:txBody>
      </p:sp>
      <p:sp>
        <p:nvSpPr>
          <p:cNvPr id="4" name="Rectangle 3"/>
          <p:cNvSpPr/>
          <p:nvPr/>
        </p:nvSpPr>
        <p:spPr>
          <a:xfrm>
            <a:off x="1637239" y="2755671"/>
            <a:ext cx="5869521" cy="2316392"/>
          </a:xfrm>
          <a:prstGeom prst="rect">
            <a:avLst/>
          </a:prstGeom>
          <a:solidFill>
            <a:srgbClr val="B3E2F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000" b="1" dirty="0" err="1">
                <a:solidFill>
                  <a:srgbClr val="000080"/>
                </a:solidFill>
                <a:latin typeface="Courier New"/>
                <a:cs typeface="Courier New"/>
              </a:rPr>
              <a:t>int</a:t>
            </a:r>
            <a:r>
              <a:rPr lang="en-US" sz="2000" b="1" dirty="0">
                <a:solidFill>
                  <a:srgbClr val="000080"/>
                </a:solidFill>
                <a:latin typeface="Courier New"/>
                <a:cs typeface="Courier New"/>
              </a:rPr>
              <a:t> </a:t>
            </a:r>
            <a:r>
              <a:rPr lang="en-US" sz="2000" b="1" dirty="0" err="1">
                <a:solidFill>
                  <a:srgbClr val="000080"/>
                </a:solidFill>
                <a:latin typeface="Courier New"/>
                <a:cs typeface="Courier New"/>
              </a:rPr>
              <a:t>myNumber</a:t>
            </a:r>
            <a:r>
              <a:rPr lang="en-US" sz="2000" b="1" dirty="0">
                <a:solidFill>
                  <a:srgbClr val="000080"/>
                </a:solidFill>
                <a:latin typeface="Courier New"/>
                <a:cs typeface="Courier New"/>
              </a:rPr>
              <a:t>;</a:t>
            </a:r>
          </a:p>
          <a:p>
            <a:r>
              <a:rPr lang="en-US" sz="2000" b="1" dirty="0" err="1">
                <a:solidFill>
                  <a:srgbClr val="000080"/>
                </a:solidFill>
                <a:latin typeface="Courier New"/>
                <a:cs typeface="Courier New"/>
              </a:rPr>
              <a:t>myNumber</a:t>
            </a:r>
            <a:r>
              <a:rPr lang="en-US" sz="2000" b="1" dirty="0">
                <a:solidFill>
                  <a:srgbClr val="000080"/>
                </a:solidFill>
                <a:latin typeface="Courier New"/>
                <a:cs typeface="Courier New"/>
              </a:rPr>
              <a:t> = 19;</a:t>
            </a:r>
          </a:p>
          <a:p>
            <a:endParaRPr lang="en-US" sz="2000" b="1" dirty="0">
              <a:solidFill>
                <a:srgbClr val="000080"/>
              </a:solidFill>
              <a:latin typeface="Courier New"/>
              <a:cs typeface="Courier New"/>
            </a:endParaRPr>
          </a:p>
          <a:p>
            <a:r>
              <a:rPr lang="en-US" sz="2000" b="1" dirty="0" err="1">
                <a:solidFill>
                  <a:srgbClr val="000080"/>
                </a:solidFill>
                <a:latin typeface="Courier New"/>
                <a:cs typeface="Courier New"/>
              </a:rPr>
              <a:t>System.out.println</a:t>
            </a:r>
            <a:r>
              <a:rPr lang="en-US" sz="2000" b="1" dirty="0">
                <a:solidFill>
                  <a:srgbClr val="000080"/>
                </a:solidFill>
                <a:latin typeface="Courier New"/>
                <a:cs typeface="Courier New"/>
              </a:rPr>
              <a:t>(“Print the value of “ + </a:t>
            </a:r>
            <a:r>
              <a:rPr lang="en-US" sz="2000" b="1" dirty="0" err="1">
                <a:solidFill>
                  <a:srgbClr val="000080"/>
                </a:solidFill>
                <a:latin typeface="Courier New"/>
                <a:cs typeface="Courier New"/>
              </a:rPr>
              <a:t>myNumber</a:t>
            </a:r>
            <a:r>
              <a:rPr lang="en-US" sz="2000" b="1" dirty="0">
                <a:solidFill>
                  <a:srgbClr val="000080"/>
                </a:solidFill>
                <a:latin typeface="Courier New"/>
                <a:cs typeface="Courier New"/>
              </a:rPr>
              <a:t>);</a:t>
            </a:r>
          </a:p>
        </p:txBody>
      </p:sp>
      <p:sp>
        <p:nvSpPr>
          <p:cNvPr id="5" name="Cloud 4"/>
          <p:cNvSpPr/>
          <p:nvPr/>
        </p:nvSpPr>
        <p:spPr>
          <a:xfrm>
            <a:off x="6399144" y="5247371"/>
            <a:ext cx="2430531" cy="1485900"/>
          </a:xfrm>
          <a:prstGeom prst="cloud">
            <a:avLst/>
          </a:prstGeom>
          <a:solidFill>
            <a:srgbClr val="B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rgbClr val="000080"/>
                </a:solidFill>
              </a:rPr>
              <a:t>+ </a:t>
            </a:r>
          </a:p>
          <a:p>
            <a:pPr algn="ctr"/>
            <a:r>
              <a:rPr lang="en-IE" b="1" dirty="0">
                <a:solidFill>
                  <a:srgbClr val="000080"/>
                </a:solidFill>
              </a:rPr>
              <a:t>(Add on Data)</a:t>
            </a:r>
          </a:p>
        </p:txBody>
      </p:sp>
    </p:spTree>
    <p:extLst>
      <p:ext uri="{BB962C8B-B14F-4D97-AF65-F5344CB8AC3E}">
        <p14:creationId xmlns:p14="http://schemas.microsoft.com/office/powerpoint/2010/main" val="3240426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628650" y="1510396"/>
            <a:ext cx="3157538" cy="446992"/>
          </a:xfrm>
          <a:prstGeom prst="roundRect">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ounded Rectangle 8"/>
          <p:cNvSpPr/>
          <p:nvPr/>
        </p:nvSpPr>
        <p:spPr>
          <a:xfrm>
            <a:off x="628650" y="1957387"/>
            <a:ext cx="8058150" cy="1157287"/>
          </a:xfrm>
          <a:prstGeom prst="roundRect">
            <a:avLst>
              <a:gd name="adj" fmla="val 6790"/>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Content Placeholder 2"/>
          <p:cNvSpPr>
            <a:spLocks noGrp="1"/>
          </p:cNvSpPr>
          <p:nvPr>
            <p:ph idx="1"/>
          </p:nvPr>
        </p:nvSpPr>
        <p:spPr/>
        <p:txBody>
          <a:bodyPr>
            <a:noAutofit/>
          </a:bodyPr>
          <a:lstStyle/>
          <a:p>
            <a:pPr marL="0" indent="0">
              <a:buNone/>
            </a:pPr>
            <a:r>
              <a:rPr lang="en-US" sz="2400" b="1" dirty="0">
                <a:solidFill>
                  <a:srgbClr val="000080"/>
                </a:solidFill>
              </a:rPr>
              <a:t>Let’s put it all together</a:t>
            </a:r>
          </a:p>
          <a:p>
            <a:pPr marL="0" indent="0">
              <a:buNone/>
            </a:pPr>
            <a:r>
              <a:rPr lang="en-US" sz="2400" dirty="0">
                <a:solidFill>
                  <a:srgbClr val="000080"/>
                </a:solidFill>
              </a:rPr>
              <a:t>Write a java program to calculate the area of a square, given the length of the side of the square is 10 units and display your answer.   The file should be saved </a:t>
            </a:r>
            <a:r>
              <a:rPr lang="en-US" sz="2400" dirty="0" err="1">
                <a:solidFill>
                  <a:srgbClr val="000080"/>
                </a:solidFill>
              </a:rPr>
              <a:t>Square.java</a:t>
            </a:r>
            <a:endParaRPr lang="en-US" sz="2400" dirty="0">
              <a:solidFill>
                <a:srgbClr val="000080"/>
              </a:solidFill>
            </a:endParaRPr>
          </a:p>
          <a:p>
            <a:endParaRPr lang="en-US" sz="2400" dirty="0">
              <a:solidFill>
                <a:srgbClr val="000080"/>
              </a:solidFill>
            </a:endParaRPr>
          </a:p>
          <a:p>
            <a:pPr marL="0" indent="0">
              <a:buNone/>
            </a:pPr>
            <a:r>
              <a:rPr lang="en-US" sz="2400" b="1" dirty="0">
                <a:solidFill>
                  <a:srgbClr val="FF6600"/>
                </a:solidFill>
              </a:rPr>
              <a:t>Method: </a:t>
            </a:r>
          </a:p>
          <a:p>
            <a:pPr marL="185738" lvl="1"/>
            <a:r>
              <a:rPr lang="en-US" sz="2400" dirty="0">
                <a:solidFill>
                  <a:srgbClr val="000080"/>
                </a:solidFill>
              </a:rPr>
              <a:t>Declare and initialize a variable to store the side of the square. </a:t>
            </a:r>
          </a:p>
          <a:p>
            <a:pPr marL="185738" lvl="1"/>
            <a:r>
              <a:rPr lang="en-US" sz="2400" dirty="0">
                <a:solidFill>
                  <a:srgbClr val="000080"/>
                </a:solidFill>
              </a:rPr>
              <a:t>Declare a variable to store the answer. </a:t>
            </a:r>
          </a:p>
          <a:p>
            <a:pPr marL="185738" lvl="1"/>
            <a:r>
              <a:rPr lang="en-US" sz="2400" dirty="0">
                <a:solidFill>
                  <a:srgbClr val="000080"/>
                </a:solidFill>
              </a:rPr>
              <a:t>Compute the area, given </a:t>
            </a:r>
          </a:p>
          <a:p>
            <a:pPr marL="185738" lvl="2">
              <a:buNone/>
            </a:pPr>
            <a:r>
              <a:rPr lang="en-US" sz="2400" dirty="0">
                <a:solidFill>
                  <a:srgbClr val="000080"/>
                </a:solidFill>
              </a:rPr>
              <a:t>		area = length * length</a:t>
            </a:r>
          </a:p>
          <a:p>
            <a:pPr marL="185738" lvl="1"/>
            <a:r>
              <a:rPr lang="en-US" sz="2400" dirty="0">
                <a:solidFill>
                  <a:srgbClr val="000080"/>
                </a:solidFill>
              </a:rPr>
              <a:t>Display your answer</a:t>
            </a:r>
          </a:p>
        </p:txBody>
      </p:sp>
      <p:sp>
        <p:nvSpPr>
          <p:cNvPr id="4" name="Title 1"/>
          <p:cNvSpPr txBox="1">
            <a:spLocks/>
          </p:cNvSpPr>
          <p:nvPr/>
        </p:nvSpPr>
        <p:spPr>
          <a:xfrm>
            <a:off x="302840" y="53752"/>
            <a:ext cx="82296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500" b="1" kern="1200">
                <a:solidFill>
                  <a:srgbClr val="000080"/>
                </a:solidFill>
                <a:latin typeface="+mn-lt"/>
                <a:ea typeface="+mj-ea"/>
                <a:cs typeface="+mj-cs"/>
              </a:defRPr>
            </a:lvl1pPr>
          </a:lstStyle>
          <a:p>
            <a:r>
              <a:rPr lang="en-GB" dirty="0">
                <a:solidFill>
                  <a:srgbClr val="FF6600"/>
                </a:solidFill>
              </a:rPr>
              <a:t>E </a:t>
            </a:r>
            <a:r>
              <a:rPr lang="en-GB" dirty="0" err="1"/>
              <a:t>xercise</a:t>
            </a:r>
            <a:r>
              <a:rPr lang="en-GB" dirty="0"/>
              <a:t> 1 – Square.java</a:t>
            </a:r>
            <a:endParaRPr lang="en-GB" dirty="0">
              <a:solidFill>
                <a:srgbClr val="FF6600"/>
              </a:solidFill>
            </a:endParaRPr>
          </a:p>
        </p:txBody>
      </p:sp>
      <p:sp>
        <p:nvSpPr>
          <p:cNvPr id="5" name="Oval 4"/>
          <p:cNvSpPr/>
          <p:nvPr/>
        </p:nvSpPr>
        <p:spPr>
          <a:xfrm>
            <a:off x="313184" y="341784"/>
            <a:ext cx="432048" cy="576064"/>
          </a:xfrm>
          <a:prstGeom prst="ellipse">
            <a:avLst/>
          </a:prstGeom>
          <a:no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pic>
        <p:nvPicPr>
          <p:cNvPr id="10" name="Picture 2" descr="C:\Users\lmurphy2\Downloads\21330-Paper-With-Highlighter-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2362" y="5270329"/>
            <a:ext cx="1563687" cy="1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36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74290" y="1510396"/>
            <a:ext cx="8058150" cy="3490229"/>
          </a:xfrm>
          <a:prstGeom prst="roundRect">
            <a:avLst>
              <a:gd name="adj" fmla="val 6790"/>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Content Placeholder 2"/>
          <p:cNvSpPr>
            <a:spLocks noGrp="1"/>
          </p:cNvSpPr>
          <p:nvPr>
            <p:ph idx="1"/>
          </p:nvPr>
        </p:nvSpPr>
        <p:spPr/>
        <p:txBody>
          <a:bodyPr/>
          <a:lstStyle/>
          <a:p>
            <a:pPr marL="357188" indent="-357188">
              <a:buFont typeface="+mj-lt"/>
              <a:buAutoNum type="arabicPeriod"/>
            </a:pPr>
            <a:r>
              <a:rPr lang="en-US" sz="3000" dirty="0">
                <a:solidFill>
                  <a:srgbClr val="000080"/>
                </a:solidFill>
              </a:rPr>
              <a:t>Write a java class that declares variables to represent length and width of a room.  </a:t>
            </a:r>
          </a:p>
          <a:p>
            <a:pPr marL="357188" indent="-357188">
              <a:buFont typeface="+mj-lt"/>
              <a:buAutoNum type="arabicPeriod"/>
            </a:pPr>
            <a:r>
              <a:rPr lang="en-US" sz="3000" dirty="0">
                <a:solidFill>
                  <a:srgbClr val="000080"/>
                </a:solidFill>
              </a:rPr>
              <a:t>Assign appropriate values to the variables.</a:t>
            </a:r>
          </a:p>
          <a:p>
            <a:pPr marL="357188" indent="-357188">
              <a:buFont typeface="+mj-lt"/>
              <a:buAutoNum type="arabicPeriod"/>
            </a:pPr>
            <a:r>
              <a:rPr lang="en-US" sz="3000" dirty="0">
                <a:solidFill>
                  <a:srgbClr val="000080"/>
                </a:solidFill>
              </a:rPr>
              <a:t>Compute and display the floor space of the room (area = length * width) and perimeter of the room (perimeter = 2*(</a:t>
            </a:r>
            <a:r>
              <a:rPr lang="en-US" sz="3000" dirty="0" err="1">
                <a:solidFill>
                  <a:srgbClr val="000080"/>
                </a:solidFill>
              </a:rPr>
              <a:t>length+width</a:t>
            </a:r>
            <a:r>
              <a:rPr lang="en-US" sz="3000" dirty="0">
                <a:solidFill>
                  <a:srgbClr val="000080"/>
                </a:solidFill>
              </a:rPr>
              <a:t>).  </a:t>
            </a:r>
          </a:p>
          <a:p>
            <a:pPr marL="357188" indent="-357188">
              <a:buFont typeface="+mj-lt"/>
              <a:buAutoNum type="arabicPeriod"/>
            </a:pPr>
            <a:r>
              <a:rPr lang="en-US" sz="3000" dirty="0">
                <a:solidFill>
                  <a:srgbClr val="000080"/>
                </a:solidFill>
              </a:rPr>
              <a:t>Call this program Room.java</a:t>
            </a:r>
          </a:p>
          <a:p>
            <a:pPr marL="114300" indent="0">
              <a:buNone/>
            </a:pPr>
            <a:endParaRPr lang="en-US" dirty="0"/>
          </a:p>
        </p:txBody>
      </p:sp>
      <p:sp>
        <p:nvSpPr>
          <p:cNvPr id="5" name="Title 1"/>
          <p:cNvSpPr txBox="1">
            <a:spLocks/>
          </p:cNvSpPr>
          <p:nvPr/>
        </p:nvSpPr>
        <p:spPr>
          <a:xfrm>
            <a:off x="302840" y="53752"/>
            <a:ext cx="82296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500" b="1" kern="1200">
                <a:solidFill>
                  <a:srgbClr val="000080"/>
                </a:solidFill>
                <a:latin typeface="+mn-lt"/>
                <a:ea typeface="+mj-ea"/>
                <a:cs typeface="+mj-cs"/>
              </a:defRPr>
            </a:lvl1pPr>
          </a:lstStyle>
          <a:p>
            <a:r>
              <a:rPr lang="en-GB" dirty="0">
                <a:solidFill>
                  <a:srgbClr val="FF6600"/>
                </a:solidFill>
              </a:rPr>
              <a:t>E </a:t>
            </a:r>
            <a:r>
              <a:rPr lang="en-GB" dirty="0" err="1"/>
              <a:t>xercise</a:t>
            </a:r>
            <a:r>
              <a:rPr lang="en-GB" dirty="0"/>
              <a:t> 2 – Room.java</a:t>
            </a:r>
            <a:endParaRPr lang="en-GB" dirty="0">
              <a:solidFill>
                <a:srgbClr val="FF6600"/>
              </a:solidFill>
            </a:endParaRPr>
          </a:p>
        </p:txBody>
      </p:sp>
      <p:sp>
        <p:nvSpPr>
          <p:cNvPr id="6" name="Oval 5"/>
          <p:cNvSpPr/>
          <p:nvPr/>
        </p:nvSpPr>
        <p:spPr>
          <a:xfrm>
            <a:off x="313184" y="341784"/>
            <a:ext cx="432048" cy="576064"/>
          </a:xfrm>
          <a:prstGeom prst="ellipse">
            <a:avLst/>
          </a:prstGeom>
          <a:no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pic>
        <p:nvPicPr>
          <p:cNvPr id="8" name="Picture 2" descr="C:\Users\lmurphy2\Downloads\21330-Paper-With-Highlighter-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2362" y="5270329"/>
            <a:ext cx="1563687" cy="1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9070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Concept of Object Oriented Programming</a:t>
            </a:r>
          </a:p>
        </p:txBody>
      </p:sp>
      <p:sp>
        <p:nvSpPr>
          <p:cNvPr id="3" name="Content Placeholder 2"/>
          <p:cNvSpPr>
            <a:spLocks noGrp="1"/>
          </p:cNvSpPr>
          <p:nvPr>
            <p:ph idx="1"/>
          </p:nvPr>
        </p:nvSpPr>
        <p:spPr/>
        <p:txBody>
          <a:bodyPr>
            <a:normAutofit/>
          </a:bodyPr>
          <a:lstStyle/>
          <a:p>
            <a:r>
              <a:rPr lang="en-US" sz="2300" dirty="0">
                <a:solidFill>
                  <a:srgbClr val="000080"/>
                </a:solidFill>
              </a:rPr>
              <a:t>Think of our program as lots of different building blocks.  </a:t>
            </a:r>
          </a:p>
          <a:p>
            <a:r>
              <a:rPr lang="en-US" sz="2300" dirty="0">
                <a:solidFill>
                  <a:srgbClr val="000080"/>
                </a:solidFill>
              </a:rPr>
              <a:t>To perform a different task we need to use a different building.</a:t>
            </a:r>
          </a:p>
          <a:p>
            <a:r>
              <a:rPr lang="en-US" sz="2300" dirty="0">
                <a:solidFill>
                  <a:srgbClr val="000080"/>
                </a:solidFill>
              </a:rPr>
              <a:t>Some of these building block are in-built in Java and some we write ourselves (this we will address in the coming weeks). </a:t>
            </a:r>
          </a:p>
          <a:p>
            <a:r>
              <a:rPr lang="en-US" sz="2300" dirty="0">
                <a:solidFill>
                  <a:srgbClr val="000080"/>
                </a:solidFill>
              </a:rPr>
              <a:t>We can describe our program graphically using Object Diagrams.</a:t>
            </a:r>
          </a:p>
          <a:p>
            <a:r>
              <a:rPr lang="en-US" sz="2300" dirty="0">
                <a:solidFill>
                  <a:srgbClr val="000080"/>
                </a:solidFill>
              </a:rPr>
              <a:t>To accept input from a User we use a building block that is in built into Java. </a:t>
            </a:r>
          </a:p>
        </p:txBody>
      </p:sp>
      <p:pic>
        <p:nvPicPr>
          <p:cNvPr id="9218" name="Picture 2" descr="http://qsoftcam.com/JavaProgramming/java-images/img2.png"/>
          <p:cNvPicPr>
            <a:picLocks noChangeAspect="1" noChangeArrowheads="1"/>
          </p:cNvPicPr>
          <p:nvPr/>
        </p:nvPicPr>
        <p:blipFill rotWithShape="1">
          <a:blip r:embed="rId2">
            <a:extLst>
              <a:ext uri="{28A0092B-C50C-407E-A947-70E740481C1C}">
                <a14:useLocalDpi xmlns:a14="http://schemas.microsoft.com/office/drawing/2010/main" val="0"/>
              </a:ext>
            </a:extLst>
          </a:blip>
          <a:srcRect t="11863"/>
          <a:stretch/>
        </p:blipFill>
        <p:spPr bwMode="auto">
          <a:xfrm>
            <a:off x="5214938" y="4443413"/>
            <a:ext cx="3651250" cy="2404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648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Accepting input from the User</a:t>
            </a:r>
          </a:p>
        </p:txBody>
      </p:sp>
      <p:sp>
        <p:nvSpPr>
          <p:cNvPr id="3" name="Content Placeholder 2"/>
          <p:cNvSpPr>
            <a:spLocks noGrp="1"/>
          </p:cNvSpPr>
          <p:nvPr>
            <p:ph idx="1"/>
          </p:nvPr>
        </p:nvSpPr>
        <p:spPr/>
        <p:txBody>
          <a:bodyPr>
            <a:noAutofit/>
          </a:bodyPr>
          <a:lstStyle/>
          <a:p>
            <a:r>
              <a:rPr lang="en-US" sz="2600" dirty="0">
                <a:solidFill>
                  <a:srgbClr val="000080"/>
                </a:solidFill>
              </a:rPr>
              <a:t>There are many ways to accept data from a user.  The first way we will look at is accepting data from the </a:t>
            </a:r>
            <a:r>
              <a:rPr lang="en-US" sz="2600" b="1" dirty="0">
                <a:solidFill>
                  <a:srgbClr val="000080"/>
                </a:solidFill>
              </a:rPr>
              <a:t>keyboard</a:t>
            </a:r>
            <a:r>
              <a:rPr lang="en-US" sz="2600" dirty="0">
                <a:solidFill>
                  <a:srgbClr val="000080"/>
                </a:solidFill>
              </a:rPr>
              <a:t>. </a:t>
            </a:r>
          </a:p>
          <a:p>
            <a:r>
              <a:rPr lang="en-US" sz="2600" dirty="0">
                <a:solidFill>
                  <a:srgbClr val="000080"/>
                </a:solidFill>
              </a:rPr>
              <a:t>To display data we used </a:t>
            </a:r>
            <a:r>
              <a:rPr lang="en-US" sz="2600" b="1" dirty="0" err="1">
                <a:solidFill>
                  <a:srgbClr val="000080"/>
                </a:solidFill>
              </a:rPr>
              <a:t>System.out.print</a:t>
            </a:r>
            <a:endParaRPr lang="en-US" sz="2600" dirty="0">
              <a:solidFill>
                <a:srgbClr val="000080"/>
              </a:solidFill>
            </a:endParaRPr>
          </a:p>
          <a:p>
            <a:r>
              <a:rPr lang="en-US" sz="2600" dirty="0">
                <a:solidFill>
                  <a:srgbClr val="000080"/>
                </a:solidFill>
              </a:rPr>
              <a:t>To accept data we use </a:t>
            </a:r>
            <a:r>
              <a:rPr lang="en-US" sz="2600" b="1" dirty="0" err="1">
                <a:solidFill>
                  <a:srgbClr val="FF6600"/>
                </a:solidFill>
              </a:rPr>
              <a:t>System.in</a:t>
            </a:r>
            <a:r>
              <a:rPr lang="en-US" sz="2600" b="1" dirty="0">
                <a:solidFill>
                  <a:srgbClr val="000080"/>
                </a:solidFill>
              </a:rPr>
              <a:t> </a:t>
            </a:r>
            <a:r>
              <a:rPr lang="en-US" sz="2600" dirty="0">
                <a:solidFill>
                  <a:srgbClr val="000080"/>
                </a:solidFill>
              </a:rPr>
              <a:t> and the </a:t>
            </a:r>
            <a:r>
              <a:rPr lang="en-US" sz="2600" b="1" dirty="0">
                <a:solidFill>
                  <a:srgbClr val="FF6600"/>
                </a:solidFill>
              </a:rPr>
              <a:t>Scanner</a:t>
            </a:r>
            <a:r>
              <a:rPr lang="en-US" sz="2600" dirty="0">
                <a:solidFill>
                  <a:srgbClr val="FF6600"/>
                </a:solidFill>
              </a:rPr>
              <a:t> </a:t>
            </a:r>
            <a:r>
              <a:rPr lang="en-US" sz="2600" dirty="0">
                <a:solidFill>
                  <a:srgbClr val="000080"/>
                </a:solidFill>
              </a:rPr>
              <a:t>class.  </a:t>
            </a:r>
          </a:p>
          <a:p>
            <a:r>
              <a:rPr lang="en-US" sz="2600" dirty="0">
                <a:solidFill>
                  <a:srgbClr val="000080"/>
                </a:solidFill>
              </a:rPr>
              <a:t>If we think of the Scanner class as a special data-type – then to use it we need to declare and create a variable (called an </a:t>
            </a:r>
            <a:r>
              <a:rPr lang="en-US" sz="2600" b="1" dirty="0">
                <a:solidFill>
                  <a:srgbClr val="000080"/>
                </a:solidFill>
              </a:rPr>
              <a:t>object</a:t>
            </a:r>
            <a:r>
              <a:rPr lang="en-US" sz="2600" dirty="0">
                <a:solidFill>
                  <a:srgbClr val="000080"/>
                </a:solidFill>
              </a:rPr>
              <a:t>) so that we can use it.  This is known as </a:t>
            </a:r>
            <a:r>
              <a:rPr lang="en-US" sz="2600" b="1" dirty="0">
                <a:solidFill>
                  <a:srgbClr val="000080"/>
                </a:solidFill>
              </a:rPr>
              <a:t>Object Oriented Programming.</a:t>
            </a:r>
          </a:p>
          <a:p>
            <a:endParaRPr lang="en-US" sz="2600" b="1" dirty="0">
              <a:solidFill>
                <a:srgbClr val="000080"/>
              </a:solidFill>
            </a:endParaRPr>
          </a:p>
          <a:p>
            <a:pPr marL="0" indent="0">
              <a:buNone/>
            </a:pPr>
            <a:r>
              <a:rPr lang="en-US" sz="2600" dirty="0">
                <a:solidFill>
                  <a:srgbClr val="000080"/>
                </a:solidFill>
              </a:rPr>
              <a:t>We can describe our program graphically</a:t>
            </a:r>
          </a:p>
          <a:p>
            <a:pPr marL="114300" indent="0">
              <a:buNone/>
            </a:pPr>
            <a:r>
              <a:rPr lang="en-US" sz="2500" dirty="0"/>
              <a:t>	</a:t>
            </a:r>
            <a:endParaRPr lang="en-US" sz="2500" dirty="0">
              <a:latin typeface="Courier New"/>
              <a:cs typeface="Courier New"/>
            </a:endParaRPr>
          </a:p>
        </p:txBody>
      </p:sp>
    </p:spTree>
    <p:extLst>
      <p:ext uri="{BB962C8B-B14F-4D97-AF65-F5344CB8AC3E}">
        <p14:creationId xmlns:p14="http://schemas.microsoft.com/office/powerpoint/2010/main" val="104704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Diagram</a:t>
            </a:r>
          </a:p>
        </p:txBody>
      </p:sp>
      <p:sp>
        <p:nvSpPr>
          <p:cNvPr id="6" name="Rectangle 5"/>
          <p:cNvSpPr/>
          <p:nvPr/>
        </p:nvSpPr>
        <p:spPr>
          <a:xfrm>
            <a:off x="861785" y="1986644"/>
            <a:ext cx="1569357" cy="2068285"/>
          </a:xfrm>
          <a:prstGeom prst="rect">
            <a:avLst/>
          </a:prstGeom>
          <a:solidFill>
            <a:srgbClr val="B3E2FF"/>
          </a:solidFill>
        </p:spPr>
        <p:style>
          <a:lnRef idx="1">
            <a:schemeClr val="accent1"/>
          </a:lnRef>
          <a:fillRef idx="3">
            <a:schemeClr val="accent1"/>
          </a:fillRef>
          <a:effectRef idx="2">
            <a:schemeClr val="accent1"/>
          </a:effectRef>
          <a:fontRef idx="minor">
            <a:schemeClr val="lt1"/>
          </a:fontRef>
        </p:style>
        <p:txBody>
          <a:bodyPr rtlCol="0" anchor="t"/>
          <a:lstStyle/>
          <a:p>
            <a:r>
              <a:rPr lang="en-US" sz="2400" b="1" dirty="0">
                <a:solidFill>
                  <a:srgbClr val="000080"/>
                </a:solidFill>
              </a:rPr>
              <a:t>Room</a:t>
            </a:r>
          </a:p>
        </p:txBody>
      </p:sp>
      <p:sp>
        <p:nvSpPr>
          <p:cNvPr id="7" name="Rectangle 6"/>
          <p:cNvSpPr/>
          <p:nvPr/>
        </p:nvSpPr>
        <p:spPr>
          <a:xfrm>
            <a:off x="3826329" y="3392714"/>
            <a:ext cx="1569357" cy="2068285"/>
          </a:xfrm>
          <a:prstGeom prst="rect">
            <a:avLst/>
          </a:prstGeom>
          <a:solidFill>
            <a:srgbClr val="B3E2FF"/>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b="1" dirty="0">
                <a:solidFill>
                  <a:srgbClr val="000080"/>
                </a:solidFill>
              </a:rPr>
              <a:t>Scanner</a:t>
            </a:r>
          </a:p>
        </p:txBody>
      </p:sp>
      <p:sp>
        <p:nvSpPr>
          <p:cNvPr id="8" name="Rectangle 7"/>
          <p:cNvSpPr/>
          <p:nvPr/>
        </p:nvSpPr>
        <p:spPr>
          <a:xfrm>
            <a:off x="2159000" y="2258786"/>
            <a:ext cx="1097643" cy="426357"/>
          </a:xfrm>
          <a:prstGeom prst="rect">
            <a:avLst/>
          </a:prstGeom>
          <a:solidFill>
            <a:srgbClr val="00008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main</a:t>
            </a:r>
          </a:p>
        </p:txBody>
      </p:sp>
      <p:sp>
        <p:nvSpPr>
          <p:cNvPr id="9" name="Rectangle 8"/>
          <p:cNvSpPr/>
          <p:nvPr/>
        </p:nvSpPr>
        <p:spPr>
          <a:xfrm>
            <a:off x="4942115" y="3841750"/>
            <a:ext cx="1371599" cy="426357"/>
          </a:xfrm>
          <a:prstGeom prst="rect">
            <a:avLst/>
          </a:prstGeom>
          <a:solidFill>
            <a:srgbClr val="00008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a:solidFill>
                  <a:schemeClr val="bg1"/>
                </a:solidFill>
              </a:rPr>
              <a:t>nextDouble</a:t>
            </a:r>
            <a:endParaRPr lang="en-US" dirty="0">
              <a:solidFill>
                <a:schemeClr val="bg1"/>
              </a:solidFill>
            </a:endParaRPr>
          </a:p>
        </p:txBody>
      </p:sp>
      <p:sp>
        <p:nvSpPr>
          <p:cNvPr id="10" name="Rectangle 9"/>
          <p:cNvSpPr/>
          <p:nvPr/>
        </p:nvSpPr>
        <p:spPr>
          <a:xfrm>
            <a:off x="4942115" y="4461329"/>
            <a:ext cx="1097643" cy="426357"/>
          </a:xfrm>
          <a:prstGeom prst="rect">
            <a:avLst/>
          </a:prstGeom>
          <a:solidFill>
            <a:srgbClr val="00008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a:solidFill>
                  <a:schemeClr val="bg1"/>
                </a:solidFill>
              </a:rPr>
              <a:t>nextInt</a:t>
            </a:r>
            <a:endParaRPr lang="en-US" dirty="0">
              <a:solidFill>
                <a:schemeClr val="bg1"/>
              </a:solidFill>
            </a:endParaRPr>
          </a:p>
        </p:txBody>
      </p:sp>
      <p:cxnSp>
        <p:nvCxnSpPr>
          <p:cNvPr id="15" name="Straight Arrow Connector 14"/>
          <p:cNvCxnSpPr>
            <a:endCxn id="7" idx="1"/>
          </p:cNvCxnSpPr>
          <p:nvPr/>
        </p:nvCxnSpPr>
        <p:spPr>
          <a:xfrm>
            <a:off x="2431142" y="3574143"/>
            <a:ext cx="1395187" cy="8527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3812041" y="3023382"/>
            <a:ext cx="1052660" cy="369332"/>
          </a:xfrm>
          <a:prstGeom prst="rect">
            <a:avLst/>
          </a:prstGeom>
          <a:noFill/>
        </p:spPr>
        <p:txBody>
          <a:bodyPr wrap="none" rtlCol="0">
            <a:spAutoFit/>
          </a:bodyPr>
          <a:lstStyle/>
          <a:p>
            <a:r>
              <a:rPr lang="en-IE" dirty="0"/>
              <a:t>keyboard</a:t>
            </a:r>
          </a:p>
        </p:txBody>
      </p:sp>
    </p:spTree>
    <p:extLst>
      <p:ext uri="{BB962C8B-B14F-4D97-AF65-F5344CB8AC3E}">
        <p14:creationId xmlns:p14="http://schemas.microsoft.com/office/powerpoint/2010/main" val="1768231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Declare and Create Object</a:t>
            </a:r>
          </a:p>
        </p:txBody>
      </p:sp>
      <p:sp>
        <p:nvSpPr>
          <p:cNvPr id="3" name="Content Placeholder 2"/>
          <p:cNvSpPr>
            <a:spLocks noGrp="1"/>
          </p:cNvSpPr>
          <p:nvPr>
            <p:ph idx="1"/>
          </p:nvPr>
        </p:nvSpPr>
        <p:spPr/>
        <p:txBody>
          <a:bodyPr>
            <a:noAutofit/>
          </a:bodyPr>
          <a:lstStyle/>
          <a:p>
            <a:r>
              <a:rPr lang="en-US" sz="2300" dirty="0">
                <a:solidFill>
                  <a:srgbClr val="000080"/>
                </a:solidFill>
              </a:rPr>
              <a:t>To use an object we must declare and create it from its class.  </a:t>
            </a:r>
          </a:p>
          <a:p>
            <a:endParaRPr lang="en-US" sz="2300" dirty="0">
              <a:solidFill>
                <a:srgbClr val="000080"/>
              </a:solidFill>
            </a:endParaRPr>
          </a:p>
          <a:p>
            <a:endParaRPr lang="en-US" sz="2300" dirty="0">
              <a:solidFill>
                <a:srgbClr val="000080"/>
              </a:solidFill>
            </a:endParaRPr>
          </a:p>
          <a:p>
            <a:endParaRPr lang="en-US" sz="2300" dirty="0">
              <a:solidFill>
                <a:srgbClr val="000080"/>
              </a:solidFill>
            </a:endParaRPr>
          </a:p>
          <a:p>
            <a:r>
              <a:rPr lang="en-US" sz="2300" dirty="0">
                <a:solidFill>
                  <a:srgbClr val="000080"/>
                </a:solidFill>
              </a:rPr>
              <a:t>&lt;class name&gt; is the name of the class of object we want to use, in this case Scanner is the the &lt;class name&gt;</a:t>
            </a:r>
          </a:p>
          <a:p>
            <a:r>
              <a:rPr lang="en-US" sz="2300" dirty="0">
                <a:solidFill>
                  <a:srgbClr val="000080"/>
                </a:solidFill>
              </a:rPr>
              <a:t>&lt;object name&gt; is the name we give the object, think of it like a variable name, it starts with a small letter, any subsequent words start with a capital letter, there are no spaces. </a:t>
            </a:r>
          </a:p>
          <a:p>
            <a:r>
              <a:rPr lang="en-US" sz="2300" dirty="0">
                <a:solidFill>
                  <a:srgbClr val="000080"/>
                </a:solidFill>
              </a:rPr>
              <a:t>&lt;arguments&gt;  any variables, methods, objects that are passed in.</a:t>
            </a:r>
          </a:p>
          <a:p>
            <a:endParaRPr lang="en-US" sz="2300" dirty="0">
              <a:solidFill>
                <a:srgbClr val="000080"/>
              </a:solidFill>
            </a:endParaRPr>
          </a:p>
        </p:txBody>
      </p:sp>
      <p:sp>
        <p:nvSpPr>
          <p:cNvPr id="4" name="Rectangle 3"/>
          <p:cNvSpPr/>
          <p:nvPr/>
        </p:nvSpPr>
        <p:spPr>
          <a:xfrm>
            <a:off x="1012004" y="2072213"/>
            <a:ext cx="6617711" cy="812502"/>
          </a:xfrm>
          <a:prstGeom prst="rect">
            <a:avLst/>
          </a:prstGeom>
          <a:solidFill>
            <a:srgbClr val="B3E2FF"/>
          </a:solidFill>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114300" indent="0">
              <a:buNone/>
            </a:pPr>
            <a:r>
              <a:rPr lang="en-US" b="1" dirty="0">
                <a:solidFill>
                  <a:srgbClr val="000080"/>
                </a:solidFill>
                <a:latin typeface="Courier New"/>
                <a:cs typeface="Courier New"/>
              </a:rPr>
              <a:t>&lt;class name&gt; &lt;object name&gt;;</a:t>
            </a:r>
          </a:p>
          <a:p>
            <a:pPr marL="114300" indent="0">
              <a:buNone/>
            </a:pPr>
            <a:r>
              <a:rPr lang="en-US" b="1" dirty="0">
                <a:solidFill>
                  <a:srgbClr val="000080"/>
                </a:solidFill>
                <a:latin typeface="Courier New"/>
                <a:cs typeface="Courier New"/>
              </a:rPr>
              <a:t>&lt;object name&gt; = new &lt;class name&gt;(&lt;arguments&gt;);</a:t>
            </a:r>
          </a:p>
        </p:txBody>
      </p:sp>
    </p:spTree>
    <p:extLst>
      <p:ext uri="{BB962C8B-B14F-4D97-AF65-F5344CB8AC3E}">
        <p14:creationId xmlns:p14="http://schemas.microsoft.com/office/powerpoint/2010/main" val="399606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Scanner Class</a:t>
            </a:r>
          </a:p>
        </p:txBody>
      </p:sp>
      <p:sp>
        <p:nvSpPr>
          <p:cNvPr id="3" name="Content Placeholder 2"/>
          <p:cNvSpPr>
            <a:spLocks noGrp="1"/>
          </p:cNvSpPr>
          <p:nvPr>
            <p:ph idx="1"/>
          </p:nvPr>
        </p:nvSpPr>
        <p:spPr/>
        <p:txBody>
          <a:bodyPr>
            <a:normAutofit/>
          </a:bodyPr>
          <a:lstStyle/>
          <a:p>
            <a:r>
              <a:rPr lang="en-US" sz="2500" dirty="0">
                <a:solidFill>
                  <a:srgbClr val="000080"/>
                </a:solidFill>
              </a:rPr>
              <a:t>For example,</a:t>
            </a:r>
          </a:p>
          <a:p>
            <a:endParaRPr lang="en-US" sz="2500" dirty="0">
              <a:solidFill>
                <a:srgbClr val="000080"/>
              </a:solidFill>
            </a:endParaRPr>
          </a:p>
          <a:p>
            <a:endParaRPr lang="en-US" sz="2500" dirty="0">
              <a:solidFill>
                <a:srgbClr val="000080"/>
              </a:solidFill>
            </a:endParaRPr>
          </a:p>
          <a:p>
            <a:endParaRPr lang="en-US" sz="2500" dirty="0">
              <a:solidFill>
                <a:srgbClr val="000080"/>
              </a:solidFill>
            </a:endParaRPr>
          </a:p>
          <a:p>
            <a:r>
              <a:rPr lang="en-US" sz="2500" dirty="0">
                <a:solidFill>
                  <a:srgbClr val="000080"/>
                </a:solidFill>
              </a:rPr>
              <a:t>Scanner is the &lt;class name&gt; </a:t>
            </a:r>
          </a:p>
          <a:p>
            <a:r>
              <a:rPr lang="en-US" sz="2500" dirty="0">
                <a:solidFill>
                  <a:srgbClr val="000080"/>
                </a:solidFill>
              </a:rPr>
              <a:t>keyboard is the &lt;object name&gt; </a:t>
            </a:r>
          </a:p>
          <a:p>
            <a:r>
              <a:rPr lang="en-US" sz="2500" dirty="0" err="1">
                <a:solidFill>
                  <a:srgbClr val="000080"/>
                </a:solidFill>
              </a:rPr>
              <a:t>System.in</a:t>
            </a:r>
            <a:r>
              <a:rPr lang="en-US" sz="2500" dirty="0">
                <a:solidFill>
                  <a:srgbClr val="000080"/>
                </a:solidFill>
              </a:rPr>
              <a:t> is &lt;argument&gt;</a:t>
            </a:r>
          </a:p>
        </p:txBody>
      </p:sp>
      <p:sp>
        <p:nvSpPr>
          <p:cNvPr id="4" name="Rectangle 3"/>
          <p:cNvSpPr/>
          <p:nvPr/>
        </p:nvSpPr>
        <p:spPr>
          <a:xfrm>
            <a:off x="1980520" y="2186214"/>
            <a:ext cx="5734730" cy="798286"/>
          </a:xfrm>
          <a:prstGeom prst="rect">
            <a:avLst/>
          </a:prstGeom>
          <a:solidFill>
            <a:srgbClr val="B3E2FF"/>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rgbClr val="000080"/>
                </a:solidFill>
                <a:latin typeface="Courier"/>
                <a:cs typeface="Courier"/>
              </a:rPr>
              <a:t>Scanner keyboard;</a:t>
            </a:r>
          </a:p>
          <a:p>
            <a:r>
              <a:rPr lang="en-US" sz="2000" dirty="0">
                <a:solidFill>
                  <a:srgbClr val="000080"/>
                </a:solidFill>
                <a:latin typeface="Courier"/>
                <a:cs typeface="Courier"/>
              </a:rPr>
              <a:t>keyboard = new Scanner (</a:t>
            </a:r>
            <a:r>
              <a:rPr lang="en-US" sz="2000" dirty="0" err="1">
                <a:solidFill>
                  <a:srgbClr val="000080"/>
                </a:solidFill>
                <a:latin typeface="Courier"/>
                <a:cs typeface="Courier"/>
              </a:rPr>
              <a:t>System.in</a:t>
            </a:r>
            <a:r>
              <a:rPr lang="en-US" sz="2000" dirty="0">
                <a:solidFill>
                  <a:srgbClr val="000080"/>
                </a:solidFill>
                <a:latin typeface="Courier"/>
                <a:cs typeface="Courier"/>
              </a:rPr>
              <a:t>);</a:t>
            </a:r>
          </a:p>
        </p:txBody>
      </p:sp>
      <p:pic>
        <p:nvPicPr>
          <p:cNvPr id="12290" name="Picture 2" descr="http://arnaudbertrand.com/wp-content/uploads/2013/08/A-key-being-pressed-on-a-computer-keyboa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9488" y="4583558"/>
            <a:ext cx="1814511" cy="227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776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by Problem</a:t>
            </a:r>
          </a:p>
        </p:txBody>
      </p:sp>
      <p:sp>
        <p:nvSpPr>
          <p:cNvPr id="4" name="Rounded Rectangle 3"/>
          <p:cNvSpPr/>
          <p:nvPr/>
        </p:nvSpPr>
        <p:spPr>
          <a:xfrm>
            <a:off x="414338" y="1494417"/>
            <a:ext cx="3743325" cy="1305934"/>
          </a:xfrm>
          <a:prstGeom prst="roundRect">
            <a:avLst/>
          </a:prstGeom>
          <a:solidFill>
            <a:srgbClr val="B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2500" b="1" dirty="0">
                <a:solidFill>
                  <a:srgbClr val="000080"/>
                </a:solidFill>
              </a:rPr>
              <a:t>Each topic we do in class will represent a problem </a:t>
            </a:r>
          </a:p>
        </p:txBody>
      </p:sp>
      <p:sp>
        <p:nvSpPr>
          <p:cNvPr id="5" name="Rounded Rectangle 4"/>
          <p:cNvSpPr/>
          <p:nvPr/>
        </p:nvSpPr>
        <p:spPr>
          <a:xfrm>
            <a:off x="4886325" y="4624891"/>
            <a:ext cx="3743325" cy="1623004"/>
          </a:xfrm>
          <a:prstGeom prst="roundRect">
            <a:avLst/>
          </a:prstGeom>
          <a:solidFill>
            <a:srgbClr val="B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2500" b="1" dirty="0">
                <a:solidFill>
                  <a:srgbClr val="000080"/>
                </a:solidFill>
              </a:rPr>
              <a:t>At the end of each lesson, you will solve the problem in your Lab class</a:t>
            </a:r>
          </a:p>
        </p:txBody>
      </p:sp>
      <p:sp>
        <p:nvSpPr>
          <p:cNvPr id="7" name="Oval 6"/>
          <p:cNvSpPr/>
          <p:nvPr/>
        </p:nvSpPr>
        <p:spPr>
          <a:xfrm>
            <a:off x="171451" y="1271367"/>
            <a:ext cx="685800" cy="614362"/>
          </a:xfrm>
          <a:prstGeom prst="ellipse">
            <a:avLst/>
          </a:prstGeom>
          <a:solidFill>
            <a:srgbClr val="000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t>1.</a:t>
            </a:r>
          </a:p>
        </p:txBody>
      </p:sp>
      <p:sp>
        <p:nvSpPr>
          <p:cNvPr id="8" name="Oval 7"/>
          <p:cNvSpPr/>
          <p:nvPr/>
        </p:nvSpPr>
        <p:spPr>
          <a:xfrm>
            <a:off x="4586289" y="4289134"/>
            <a:ext cx="685800" cy="614362"/>
          </a:xfrm>
          <a:prstGeom prst="ellipse">
            <a:avLst/>
          </a:prstGeom>
          <a:solidFill>
            <a:srgbClr val="000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2.</a:t>
            </a:r>
          </a:p>
        </p:txBody>
      </p:sp>
    </p:spTree>
    <p:extLst>
      <p:ext uri="{BB962C8B-B14F-4D97-AF65-F5344CB8AC3E}">
        <p14:creationId xmlns:p14="http://schemas.microsoft.com/office/powerpoint/2010/main" val="997082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Scanner / </a:t>
            </a:r>
            <a:r>
              <a:rPr lang="en-US" dirty="0" err="1"/>
              <a:t>System.in</a:t>
            </a:r>
            <a:endParaRPr lang="en-US" dirty="0"/>
          </a:p>
        </p:txBody>
      </p:sp>
      <p:sp>
        <p:nvSpPr>
          <p:cNvPr id="3" name="Content Placeholder 2"/>
          <p:cNvSpPr>
            <a:spLocks noGrp="1"/>
          </p:cNvSpPr>
          <p:nvPr>
            <p:ph idx="1"/>
          </p:nvPr>
        </p:nvSpPr>
        <p:spPr>
          <a:ln>
            <a:solidFill>
              <a:srgbClr val="FF6600"/>
            </a:solidFill>
          </a:ln>
        </p:spPr>
        <p:txBody>
          <a:bodyPr>
            <a:noAutofit/>
          </a:bodyPr>
          <a:lstStyle/>
          <a:p>
            <a:pPr marL="0" indent="0">
              <a:buNone/>
            </a:pPr>
            <a:r>
              <a:rPr lang="en-US" sz="2600" dirty="0">
                <a:solidFill>
                  <a:srgbClr val="000080"/>
                </a:solidFill>
              </a:rPr>
              <a:t>The scanner class has many useful methods, now we will concentrate on the first two: </a:t>
            </a:r>
          </a:p>
          <a:p>
            <a:pPr marL="185738" lvl="1"/>
            <a:r>
              <a:rPr lang="en-US" sz="2600" dirty="0" err="1">
                <a:solidFill>
                  <a:srgbClr val="FF6600"/>
                </a:solidFill>
                <a:latin typeface="Courier New"/>
                <a:cs typeface="Courier New"/>
              </a:rPr>
              <a:t>nextDouble</a:t>
            </a:r>
            <a:r>
              <a:rPr lang="en-US" sz="2600" dirty="0">
                <a:solidFill>
                  <a:srgbClr val="FF6600"/>
                </a:solidFill>
                <a:latin typeface="Courier New"/>
                <a:cs typeface="Courier New"/>
              </a:rPr>
              <a:t>()</a:t>
            </a:r>
          </a:p>
          <a:p>
            <a:pPr marL="528638" lvl="2"/>
            <a:r>
              <a:rPr lang="en-US" sz="2600" dirty="0">
                <a:solidFill>
                  <a:srgbClr val="000080"/>
                </a:solidFill>
                <a:cs typeface="Courier New"/>
              </a:rPr>
              <a:t>Retrieves input as a double</a:t>
            </a:r>
            <a:endParaRPr lang="en-US" sz="2600" dirty="0">
              <a:solidFill>
                <a:srgbClr val="000080"/>
              </a:solidFill>
              <a:latin typeface="Courier New"/>
              <a:cs typeface="Courier New"/>
            </a:endParaRPr>
          </a:p>
          <a:p>
            <a:pPr marL="185738" lvl="1"/>
            <a:r>
              <a:rPr lang="en-US" sz="2600" dirty="0" err="1">
                <a:solidFill>
                  <a:srgbClr val="FF6600"/>
                </a:solidFill>
                <a:latin typeface="Courier New"/>
                <a:cs typeface="Courier New"/>
              </a:rPr>
              <a:t>nextInt</a:t>
            </a:r>
            <a:r>
              <a:rPr lang="en-US" sz="2600" dirty="0">
                <a:solidFill>
                  <a:srgbClr val="FF6600"/>
                </a:solidFill>
                <a:latin typeface="Courier New"/>
                <a:cs typeface="Courier New"/>
              </a:rPr>
              <a:t>()</a:t>
            </a:r>
          </a:p>
          <a:p>
            <a:pPr marL="528638" lvl="2"/>
            <a:r>
              <a:rPr lang="en-US" sz="2600" dirty="0">
                <a:solidFill>
                  <a:srgbClr val="000080"/>
                </a:solidFill>
                <a:cs typeface="Courier New"/>
              </a:rPr>
              <a:t>Retrieves input an an integer</a:t>
            </a:r>
          </a:p>
          <a:p>
            <a:pPr marL="185738" lvl="1"/>
            <a:r>
              <a:rPr lang="en-US" sz="2600" dirty="0" err="1">
                <a:solidFill>
                  <a:srgbClr val="FF6600"/>
                </a:solidFill>
                <a:latin typeface="Courier New"/>
                <a:cs typeface="Courier New"/>
              </a:rPr>
              <a:t>nexLine</a:t>
            </a:r>
            <a:r>
              <a:rPr lang="en-US" sz="2600" dirty="0">
                <a:solidFill>
                  <a:srgbClr val="FF6600"/>
                </a:solidFill>
                <a:latin typeface="Courier New"/>
                <a:cs typeface="Courier New"/>
              </a:rPr>
              <a:t>()</a:t>
            </a:r>
          </a:p>
          <a:p>
            <a:pPr marL="528638" lvl="2"/>
            <a:r>
              <a:rPr lang="en-US" sz="2600" dirty="0">
                <a:solidFill>
                  <a:srgbClr val="000080"/>
                </a:solidFill>
                <a:cs typeface="Courier New"/>
              </a:rPr>
              <a:t>Retrieves the next line of data and returns it as a string</a:t>
            </a:r>
          </a:p>
          <a:p>
            <a:pPr marL="185738" lvl="1"/>
            <a:r>
              <a:rPr lang="en-US" sz="2600" dirty="0">
                <a:solidFill>
                  <a:srgbClr val="FF6600"/>
                </a:solidFill>
                <a:latin typeface="Courier New"/>
                <a:cs typeface="Courier New"/>
              </a:rPr>
              <a:t>next()</a:t>
            </a:r>
          </a:p>
          <a:p>
            <a:pPr marL="528638" lvl="2"/>
            <a:r>
              <a:rPr lang="en-US" sz="2600" dirty="0">
                <a:solidFill>
                  <a:srgbClr val="000080"/>
                </a:solidFill>
                <a:cs typeface="Courier New"/>
              </a:rPr>
              <a:t>Retrieves the next token and returns it as a string</a:t>
            </a:r>
          </a:p>
          <a:p>
            <a:endParaRPr lang="en-US" sz="2600" dirty="0">
              <a:latin typeface="Courier New"/>
              <a:cs typeface="Courier New"/>
            </a:endParaRPr>
          </a:p>
        </p:txBody>
      </p:sp>
    </p:spTree>
    <p:extLst>
      <p:ext uri="{BB962C8B-B14F-4D97-AF65-F5344CB8AC3E}">
        <p14:creationId xmlns:p14="http://schemas.microsoft.com/office/powerpoint/2010/main" val="1738860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Scanner class</a:t>
            </a:r>
          </a:p>
        </p:txBody>
      </p:sp>
      <p:sp>
        <p:nvSpPr>
          <p:cNvPr id="3" name="Content Placeholder 2"/>
          <p:cNvSpPr>
            <a:spLocks noGrp="1"/>
          </p:cNvSpPr>
          <p:nvPr>
            <p:ph idx="1"/>
          </p:nvPr>
        </p:nvSpPr>
        <p:spPr/>
        <p:txBody>
          <a:bodyPr>
            <a:noAutofit/>
          </a:bodyPr>
          <a:lstStyle/>
          <a:p>
            <a:r>
              <a:rPr lang="en-US" sz="2200" dirty="0">
                <a:solidFill>
                  <a:srgbClr val="000080"/>
                </a:solidFill>
              </a:rPr>
              <a:t>Before we can use the Scanner class in a program, we must tell java where to find it.  This is called an import statement and is written outside the class definition at the top of the program. </a:t>
            </a:r>
          </a:p>
          <a:p>
            <a:pPr marL="0" indent="0" algn="ctr">
              <a:buNone/>
            </a:pPr>
            <a:r>
              <a:rPr lang="en-US" sz="2200" dirty="0">
                <a:solidFill>
                  <a:srgbClr val="FF6600"/>
                </a:solidFill>
                <a:cs typeface="Courier"/>
              </a:rPr>
              <a:t>import </a:t>
            </a:r>
            <a:r>
              <a:rPr lang="en-US" sz="2200" dirty="0" err="1">
                <a:solidFill>
                  <a:srgbClr val="FF6600"/>
                </a:solidFill>
                <a:cs typeface="Courier"/>
              </a:rPr>
              <a:t>java.util.Scanner</a:t>
            </a:r>
            <a:r>
              <a:rPr lang="en-US" sz="2200" dirty="0">
                <a:solidFill>
                  <a:srgbClr val="FF6600"/>
                </a:solidFill>
                <a:cs typeface="Courier"/>
              </a:rPr>
              <a:t>;</a:t>
            </a:r>
          </a:p>
          <a:p>
            <a:r>
              <a:rPr lang="en-US" sz="2200" dirty="0">
                <a:solidFill>
                  <a:srgbClr val="000080"/>
                </a:solidFill>
              </a:rPr>
              <a:t>In a program, when accepting input from the keyboard, we </a:t>
            </a:r>
            <a:r>
              <a:rPr lang="en-US" sz="2200" b="1" dirty="0">
                <a:solidFill>
                  <a:srgbClr val="000080"/>
                </a:solidFill>
              </a:rPr>
              <a:t>prompt </a:t>
            </a:r>
            <a:r>
              <a:rPr lang="en-US" sz="2200" dirty="0">
                <a:solidFill>
                  <a:srgbClr val="000080"/>
                </a:solidFill>
              </a:rPr>
              <a:t>the user for input using our display method (</a:t>
            </a:r>
            <a:r>
              <a:rPr lang="en-US" sz="2200" dirty="0" err="1">
                <a:solidFill>
                  <a:srgbClr val="000080"/>
                </a:solidFill>
              </a:rPr>
              <a:t>System.out.print</a:t>
            </a:r>
            <a:r>
              <a:rPr lang="en-US" sz="2200" dirty="0">
                <a:solidFill>
                  <a:srgbClr val="000080"/>
                </a:solidFill>
              </a:rPr>
              <a:t>/ln)</a:t>
            </a:r>
          </a:p>
          <a:p>
            <a:endParaRPr lang="en-US" sz="2200" dirty="0">
              <a:solidFill>
                <a:srgbClr val="000080"/>
              </a:solidFill>
            </a:endParaRPr>
          </a:p>
          <a:p>
            <a:pPr marL="114300" indent="0">
              <a:buNone/>
            </a:pPr>
            <a:r>
              <a:rPr lang="en-US" sz="2200" dirty="0" err="1">
                <a:solidFill>
                  <a:srgbClr val="000080"/>
                </a:solidFill>
                <a:cs typeface="Courier"/>
              </a:rPr>
              <a:t>int</a:t>
            </a:r>
            <a:r>
              <a:rPr lang="en-US" sz="2200" dirty="0">
                <a:solidFill>
                  <a:srgbClr val="000080"/>
                </a:solidFill>
                <a:cs typeface="Courier"/>
              </a:rPr>
              <a:t> days, weeks;</a:t>
            </a:r>
          </a:p>
          <a:p>
            <a:pPr marL="114300" indent="0">
              <a:buNone/>
            </a:pPr>
            <a:r>
              <a:rPr lang="en-US" sz="2200" dirty="0" err="1">
                <a:solidFill>
                  <a:srgbClr val="000080"/>
                </a:solidFill>
                <a:cs typeface="Courier"/>
              </a:rPr>
              <a:t>System.out.println</a:t>
            </a:r>
            <a:r>
              <a:rPr lang="en-US" sz="2200" dirty="0">
                <a:solidFill>
                  <a:srgbClr val="000080"/>
                </a:solidFill>
                <a:cs typeface="Courier"/>
              </a:rPr>
              <a:t> (“Please enter a number of days &gt;&gt;”);</a:t>
            </a:r>
          </a:p>
          <a:p>
            <a:pPr marL="114300" indent="0">
              <a:buNone/>
            </a:pPr>
            <a:r>
              <a:rPr lang="en-US" sz="2200" dirty="0">
                <a:solidFill>
                  <a:srgbClr val="000080"/>
                </a:solidFill>
                <a:cs typeface="Courier"/>
              </a:rPr>
              <a:t>days = </a:t>
            </a:r>
            <a:r>
              <a:rPr lang="en-US" sz="2200" dirty="0" err="1">
                <a:solidFill>
                  <a:srgbClr val="000080"/>
                </a:solidFill>
                <a:cs typeface="Courier"/>
              </a:rPr>
              <a:t>keyboard.nextInt</a:t>
            </a:r>
            <a:r>
              <a:rPr lang="en-US" sz="2200" dirty="0">
                <a:solidFill>
                  <a:srgbClr val="000080"/>
                </a:solidFill>
                <a:cs typeface="Courier"/>
              </a:rPr>
              <a:t> ();</a:t>
            </a:r>
          </a:p>
          <a:p>
            <a:pPr marL="114300" indent="0">
              <a:buNone/>
            </a:pPr>
            <a:r>
              <a:rPr lang="en-US" sz="2200" dirty="0" err="1">
                <a:solidFill>
                  <a:srgbClr val="000080"/>
                </a:solidFill>
                <a:cs typeface="Courier"/>
              </a:rPr>
              <a:t>System.out.println</a:t>
            </a:r>
            <a:r>
              <a:rPr lang="en-US" sz="2200" dirty="0">
                <a:solidFill>
                  <a:srgbClr val="000080"/>
                </a:solidFill>
                <a:cs typeface="Courier"/>
              </a:rPr>
              <a:t> (“Please enter a number of weeks &gt;&gt;”);</a:t>
            </a:r>
          </a:p>
          <a:p>
            <a:pPr marL="114300" indent="0">
              <a:buNone/>
            </a:pPr>
            <a:r>
              <a:rPr lang="en-US" sz="2200" dirty="0">
                <a:solidFill>
                  <a:srgbClr val="000080"/>
                </a:solidFill>
                <a:cs typeface="Courier"/>
              </a:rPr>
              <a:t>weeks = </a:t>
            </a:r>
            <a:r>
              <a:rPr lang="en-US" sz="2200" dirty="0" err="1">
                <a:solidFill>
                  <a:srgbClr val="000080"/>
                </a:solidFill>
                <a:cs typeface="Courier"/>
              </a:rPr>
              <a:t>keyboard.nextInt</a:t>
            </a:r>
            <a:r>
              <a:rPr lang="en-US" sz="2200" dirty="0">
                <a:solidFill>
                  <a:srgbClr val="000080"/>
                </a:solidFill>
                <a:cs typeface="Courier"/>
              </a:rPr>
              <a:t> ();</a:t>
            </a:r>
          </a:p>
        </p:txBody>
      </p:sp>
      <p:sp>
        <p:nvSpPr>
          <p:cNvPr id="4" name="Rounded Rectangle 3"/>
          <p:cNvSpPr/>
          <p:nvPr/>
        </p:nvSpPr>
        <p:spPr>
          <a:xfrm>
            <a:off x="2775746" y="4300531"/>
            <a:ext cx="1839118" cy="385762"/>
          </a:xfrm>
          <a:prstGeom prst="roundRect">
            <a:avLst/>
          </a:prstGeom>
          <a:solidFill>
            <a:srgbClr val="B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rgbClr val="000080"/>
                </a:solidFill>
              </a:rPr>
              <a:t>Declare variables</a:t>
            </a:r>
          </a:p>
        </p:txBody>
      </p:sp>
      <p:sp>
        <p:nvSpPr>
          <p:cNvPr id="5" name="Rounded Rectangle 4"/>
          <p:cNvSpPr/>
          <p:nvPr/>
        </p:nvSpPr>
        <p:spPr>
          <a:xfrm>
            <a:off x="7304882" y="4493412"/>
            <a:ext cx="1839118" cy="576277"/>
          </a:xfrm>
          <a:prstGeom prst="roundRect">
            <a:avLst/>
          </a:prstGeom>
          <a:solidFill>
            <a:srgbClr val="B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rgbClr val="000080"/>
                </a:solidFill>
              </a:rPr>
              <a:t>Ask the user for input</a:t>
            </a:r>
          </a:p>
        </p:txBody>
      </p:sp>
      <p:sp>
        <p:nvSpPr>
          <p:cNvPr id="6" name="Rounded Rectangle 5"/>
          <p:cNvSpPr/>
          <p:nvPr/>
        </p:nvSpPr>
        <p:spPr>
          <a:xfrm>
            <a:off x="3985421" y="5181540"/>
            <a:ext cx="1839118" cy="409687"/>
          </a:xfrm>
          <a:prstGeom prst="roundRect">
            <a:avLst/>
          </a:prstGeom>
          <a:solidFill>
            <a:srgbClr val="B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rgbClr val="000080"/>
                </a:solidFill>
              </a:rPr>
              <a:t>???????</a:t>
            </a:r>
          </a:p>
        </p:txBody>
      </p:sp>
      <p:sp>
        <p:nvSpPr>
          <p:cNvPr id="7" name="Rounded Rectangle 6"/>
          <p:cNvSpPr/>
          <p:nvPr/>
        </p:nvSpPr>
        <p:spPr>
          <a:xfrm>
            <a:off x="7495779" y="5395908"/>
            <a:ext cx="1548209" cy="727659"/>
          </a:xfrm>
          <a:prstGeom prst="roundRect">
            <a:avLst/>
          </a:prstGeom>
          <a:solidFill>
            <a:srgbClr val="B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rgbClr val="000080"/>
                </a:solidFill>
              </a:rPr>
              <a:t>Ask the user for input</a:t>
            </a:r>
          </a:p>
        </p:txBody>
      </p:sp>
      <p:sp>
        <p:nvSpPr>
          <p:cNvPr id="8" name="Rounded Rectangle 7"/>
          <p:cNvSpPr/>
          <p:nvPr/>
        </p:nvSpPr>
        <p:spPr>
          <a:xfrm>
            <a:off x="4137821" y="5976986"/>
            <a:ext cx="1839118" cy="409687"/>
          </a:xfrm>
          <a:prstGeom prst="roundRect">
            <a:avLst/>
          </a:prstGeom>
          <a:solidFill>
            <a:srgbClr val="B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rgbClr val="000080"/>
                </a:solidFill>
              </a:rPr>
              <a:t>???????</a:t>
            </a:r>
          </a:p>
        </p:txBody>
      </p:sp>
    </p:spTree>
    <p:extLst>
      <p:ext uri="{BB962C8B-B14F-4D97-AF65-F5344CB8AC3E}">
        <p14:creationId xmlns:p14="http://schemas.microsoft.com/office/powerpoint/2010/main" val="2829894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altogether</a:t>
            </a:r>
          </a:p>
        </p:txBody>
      </p:sp>
      <p:sp>
        <p:nvSpPr>
          <p:cNvPr id="4" name="Rectangle 3"/>
          <p:cNvSpPr/>
          <p:nvPr/>
        </p:nvSpPr>
        <p:spPr>
          <a:xfrm>
            <a:off x="902866" y="1600200"/>
            <a:ext cx="6816143" cy="4949371"/>
          </a:xfrm>
          <a:prstGeom prst="rect">
            <a:avLst/>
          </a:prstGeom>
          <a:noFill/>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r>
              <a:rPr lang="en-US" sz="1400" dirty="0">
                <a:solidFill>
                  <a:srgbClr val="000080"/>
                </a:solidFill>
                <a:latin typeface="Courier New"/>
                <a:cs typeface="Courier New"/>
              </a:rPr>
              <a:t>/* </a:t>
            </a:r>
          </a:p>
          <a:p>
            <a:r>
              <a:rPr lang="en-US" sz="1400" dirty="0">
                <a:solidFill>
                  <a:srgbClr val="000080"/>
                </a:solidFill>
                <a:latin typeface="Courier New"/>
                <a:cs typeface="Courier New"/>
              </a:rPr>
              <a:t> * @author L Murphy</a:t>
            </a:r>
          </a:p>
          <a:p>
            <a:r>
              <a:rPr lang="en-US" sz="1400" dirty="0">
                <a:solidFill>
                  <a:srgbClr val="000080"/>
                </a:solidFill>
                <a:latin typeface="Courier New"/>
                <a:cs typeface="Courier New"/>
              </a:rPr>
              <a:t> * @date: 09/07/2014</a:t>
            </a:r>
          </a:p>
          <a:p>
            <a:r>
              <a:rPr lang="en-US" sz="1400" dirty="0">
                <a:solidFill>
                  <a:srgbClr val="000080"/>
                </a:solidFill>
                <a:latin typeface="Courier New"/>
                <a:cs typeface="Courier New"/>
              </a:rPr>
              <a:t> * @filename: </a:t>
            </a:r>
            <a:r>
              <a:rPr lang="en-US" sz="1400" dirty="0" err="1">
                <a:solidFill>
                  <a:srgbClr val="000080"/>
                </a:solidFill>
                <a:latin typeface="Courier New"/>
                <a:cs typeface="Courier New"/>
              </a:rPr>
              <a:t>Input.java</a:t>
            </a:r>
            <a:endParaRPr lang="en-US" sz="1400" dirty="0">
              <a:solidFill>
                <a:srgbClr val="000080"/>
              </a:solidFill>
              <a:latin typeface="Courier New"/>
              <a:cs typeface="Courier New"/>
            </a:endParaRPr>
          </a:p>
          <a:p>
            <a:r>
              <a:rPr lang="en-US" sz="1400" dirty="0">
                <a:solidFill>
                  <a:srgbClr val="000080"/>
                </a:solidFill>
                <a:latin typeface="Courier New"/>
                <a:cs typeface="Courier New"/>
              </a:rPr>
              <a:t> */</a:t>
            </a:r>
          </a:p>
          <a:p>
            <a:r>
              <a:rPr lang="en-US" sz="1400" dirty="0">
                <a:solidFill>
                  <a:srgbClr val="000080"/>
                </a:solidFill>
                <a:latin typeface="Courier New"/>
                <a:cs typeface="Courier New"/>
              </a:rPr>
              <a:t>import </a:t>
            </a:r>
            <a:r>
              <a:rPr lang="en-US" sz="1400" dirty="0" err="1">
                <a:solidFill>
                  <a:srgbClr val="000080"/>
                </a:solidFill>
                <a:latin typeface="Courier New"/>
                <a:cs typeface="Courier New"/>
              </a:rPr>
              <a:t>java.util.Scanner</a:t>
            </a:r>
            <a:r>
              <a:rPr lang="en-US" sz="1400" dirty="0">
                <a:solidFill>
                  <a:srgbClr val="000080"/>
                </a:solidFill>
                <a:latin typeface="Courier New"/>
                <a:cs typeface="Courier New"/>
              </a:rPr>
              <a:t>; </a:t>
            </a:r>
          </a:p>
          <a:p>
            <a:endParaRPr lang="en-US" sz="1400" dirty="0">
              <a:solidFill>
                <a:srgbClr val="000080"/>
              </a:solidFill>
              <a:latin typeface="Courier New"/>
              <a:cs typeface="Courier New"/>
            </a:endParaRPr>
          </a:p>
          <a:p>
            <a:r>
              <a:rPr lang="en-US" sz="1400" dirty="0">
                <a:solidFill>
                  <a:srgbClr val="000080"/>
                </a:solidFill>
                <a:latin typeface="Courier New"/>
                <a:cs typeface="Courier New"/>
              </a:rPr>
              <a:t>public class Input{</a:t>
            </a:r>
          </a:p>
          <a:p>
            <a:r>
              <a:rPr lang="en-US" sz="1400" dirty="0">
                <a:solidFill>
                  <a:srgbClr val="000080"/>
                </a:solidFill>
                <a:latin typeface="Courier New"/>
                <a:cs typeface="Courier New"/>
              </a:rPr>
              <a:t>	public static void main(String </a:t>
            </a:r>
            <a:r>
              <a:rPr lang="en-US" sz="1400" dirty="0" err="1">
                <a:solidFill>
                  <a:srgbClr val="000080"/>
                </a:solidFill>
                <a:latin typeface="Courier New"/>
                <a:cs typeface="Courier New"/>
              </a:rPr>
              <a:t>args</a:t>
            </a:r>
            <a:r>
              <a:rPr lang="en-US" sz="1400" dirty="0">
                <a:solidFill>
                  <a:srgbClr val="000080"/>
                </a:solidFill>
                <a:latin typeface="Courier New"/>
                <a:cs typeface="Courier New"/>
              </a:rPr>
              <a:t>[]){</a:t>
            </a:r>
          </a:p>
          <a:p>
            <a:r>
              <a:rPr lang="en-US" sz="1400" dirty="0">
                <a:solidFill>
                  <a:srgbClr val="000080"/>
                </a:solidFill>
                <a:latin typeface="Courier New"/>
                <a:cs typeface="Courier New"/>
              </a:rPr>
              <a:t>		//Accept users name and age from keyboard</a:t>
            </a:r>
          </a:p>
          <a:p>
            <a:r>
              <a:rPr lang="en-US" sz="1400" dirty="0">
                <a:solidFill>
                  <a:srgbClr val="000080"/>
                </a:solidFill>
                <a:latin typeface="Courier New"/>
                <a:cs typeface="Courier New"/>
              </a:rPr>
              <a:t>		</a:t>
            </a:r>
            <a:r>
              <a:rPr lang="en-US" sz="1400" dirty="0" err="1">
                <a:solidFill>
                  <a:srgbClr val="000080"/>
                </a:solidFill>
                <a:latin typeface="Courier New"/>
                <a:cs typeface="Courier New"/>
              </a:rPr>
              <a:t>int</a:t>
            </a:r>
            <a:r>
              <a:rPr lang="en-US" sz="1400" dirty="0">
                <a:solidFill>
                  <a:srgbClr val="000080"/>
                </a:solidFill>
                <a:latin typeface="Courier New"/>
                <a:cs typeface="Courier New"/>
              </a:rPr>
              <a:t> days, weeks;</a:t>
            </a:r>
          </a:p>
          <a:p>
            <a:endParaRPr lang="en-US" sz="1400" dirty="0">
              <a:solidFill>
                <a:srgbClr val="000080"/>
              </a:solidFill>
              <a:latin typeface="Courier New"/>
              <a:cs typeface="Courier New"/>
            </a:endParaRPr>
          </a:p>
          <a:p>
            <a:r>
              <a:rPr lang="en-US" sz="1400" dirty="0">
                <a:solidFill>
                  <a:srgbClr val="000080"/>
                </a:solidFill>
                <a:latin typeface="Courier New"/>
                <a:cs typeface="Courier New"/>
              </a:rPr>
              <a:t>		Scanner keyboard;</a:t>
            </a:r>
          </a:p>
          <a:p>
            <a:r>
              <a:rPr lang="en-US" sz="1400" dirty="0">
                <a:solidFill>
                  <a:srgbClr val="000080"/>
                </a:solidFill>
                <a:latin typeface="Courier New"/>
                <a:cs typeface="Courier New"/>
              </a:rPr>
              <a:t>	    keyboard = new Scanner (</a:t>
            </a:r>
            <a:r>
              <a:rPr lang="en-US" sz="1400" dirty="0" err="1">
                <a:solidFill>
                  <a:srgbClr val="000080"/>
                </a:solidFill>
                <a:latin typeface="Courier New"/>
                <a:cs typeface="Courier New"/>
              </a:rPr>
              <a:t>System.in</a:t>
            </a:r>
            <a:r>
              <a:rPr lang="en-US" sz="1400" dirty="0">
                <a:solidFill>
                  <a:srgbClr val="000080"/>
                </a:solidFill>
                <a:latin typeface="Courier New"/>
                <a:cs typeface="Courier New"/>
              </a:rPr>
              <a:t>);</a:t>
            </a:r>
          </a:p>
          <a:p>
            <a:endParaRPr lang="en-US" sz="1400" dirty="0">
              <a:solidFill>
                <a:srgbClr val="000080"/>
              </a:solidFill>
              <a:latin typeface="Courier New"/>
              <a:cs typeface="Courier New"/>
            </a:endParaRPr>
          </a:p>
          <a:p>
            <a:r>
              <a:rPr lang="en-US" sz="1400" dirty="0">
                <a:solidFill>
                  <a:srgbClr val="000080"/>
                </a:solidFill>
                <a:latin typeface="Courier New"/>
                <a:cs typeface="Courier New"/>
              </a:rPr>
              <a:t>		</a:t>
            </a:r>
            <a:r>
              <a:rPr lang="en-US" sz="1400" dirty="0" err="1">
                <a:solidFill>
                  <a:srgbClr val="000080"/>
                </a:solidFill>
                <a:latin typeface="Courier New"/>
                <a:cs typeface="Courier New"/>
              </a:rPr>
              <a:t>System.out.println</a:t>
            </a:r>
            <a:r>
              <a:rPr lang="en-US" sz="1400" dirty="0">
                <a:solidFill>
                  <a:srgbClr val="000080"/>
                </a:solidFill>
                <a:latin typeface="Courier New"/>
                <a:cs typeface="Courier New"/>
              </a:rPr>
              <a:t>(“Enter days &gt;&gt;”);</a:t>
            </a:r>
          </a:p>
          <a:p>
            <a:r>
              <a:rPr lang="en-US" sz="1400" dirty="0">
                <a:solidFill>
                  <a:srgbClr val="000080"/>
                </a:solidFill>
                <a:latin typeface="Courier New"/>
                <a:cs typeface="Courier New"/>
              </a:rPr>
              <a:t>		days = </a:t>
            </a:r>
            <a:r>
              <a:rPr lang="en-US" sz="1400" dirty="0" err="1">
                <a:solidFill>
                  <a:srgbClr val="000080"/>
                </a:solidFill>
                <a:latin typeface="Courier New"/>
                <a:cs typeface="Courier New"/>
              </a:rPr>
              <a:t>keyboard.nextLine</a:t>
            </a:r>
            <a:r>
              <a:rPr lang="en-US" sz="1400" dirty="0">
                <a:solidFill>
                  <a:srgbClr val="000080"/>
                </a:solidFill>
                <a:latin typeface="Courier New"/>
                <a:cs typeface="Courier New"/>
              </a:rPr>
              <a:t>();</a:t>
            </a:r>
          </a:p>
          <a:p>
            <a:r>
              <a:rPr lang="en-US" sz="1400" dirty="0">
                <a:solidFill>
                  <a:srgbClr val="000080"/>
                </a:solidFill>
                <a:latin typeface="Courier New"/>
                <a:cs typeface="Courier New"/>
              </a:rPr>
              <a:t>		</a:t>
            </a:r>
            <a:r>
              <a:rPr lang="en-US" sz="1400" dirty="0" err="1">
                <a:solidFill>
                  <a:srgbClr val="000080"/>
                </a:solidFill>
                <a:latin typeface="Courier New"/>
                <a:cs typeface="Courier New"/>
              </a:rPr>
              <a:t>System.out.println</a:t>
            </a:r>
            <a:r>
              <a:rPr lang="en-US" sz="1400" dirty="0">
                <a:solidFill>
                  <a:srgbClr val="000080"/>
                </a:solidFill>
                <a:latin typeface="Courier New"/>
                <a:cs typeface="Courier New"/>
              </a:rPr>
              <a:t>(“Enter weeks &gt;&gt;”);</a:t>
            </a:r>
          </a:p>
          <a:p>
            <a:r>
              <a:rPr lang="en-US" sz="1400" dirty="0">
                <a:solidFill>
                  <a:srgbClr val="000080"/>
                </a:solidFill>
                <a:latin typeface="Courier New"/>
                <a:cs typeface="Courier New"/>
              </a:rPr>
              <a:t>		weeks = </a:t>
            </a:r>
            <a:r>
              <a:rPr lang="en-US" sz="1400" dirty="0" err="1">
                <a:solidFill>
                  <a:srgbClr val="000080"/>
                </a:solidFill>
                <a:latin typeface="Courier New"/>
                <a:cs typeface="Courier New"/>
              </a:rPr>
              <a:t>keyboard.nextInt</a:t>
            </a:r>
            <a:r>
              <a:rPr lang="en-US" sz="1400" dirty="0">
                <a:solidFill>
                  <a:srgbClr val="000080"/>
                </a:solidFill>
                <a:latin typeface="Courier New"/>
                <a:cs typeface="Courier New"/>
              </a:rPr>
              <a:t>();</a:t>
            </a:r>
          </a:p>
          <a:p>
            <a:r>
              <a:rPr lang="en-US" sz="1400" dirty="0">
                <a:solidFill>
                  <a:srgbClr val="000080"/>
                </a:solidFill>
                <a:latin typeface="Courier New"/>
                <a:cs typeface="Courier New"/>
              </a:rPr>
              <a:t>		</a:t>
            </a:r>
            <a:r>
              <a:rPr lang="en-US" sz="1400" dirty="0" err="1">
                <a:solidFill>
                  <a:srgbClr val="000080"/>
                </a:solidFill>
                <a:latin typeface="Courier New"/>
                <a:cs typeface="Courier New"/>
              </a:rPr>
              <a:t>System.out.println</a:t>
            </a:r>
            <a:r>
              <a:rPr lang="en-US" sz="1400" dirty="0">
                <a:solidFill>
                  <a:srgbClr val="000080"/>
                </a:solidFill>
                <a:latin typeface="Courier New"/>
                <a:cs typeface="Courier New"/>
              </a:rPr>
              <a:t>(“Number of days: ” + days);</a:t>
            </a:r>
          </a:p>
          <a:p>
            <a:r>
              <a:rPr lang="en-US" sz="1400" dirty="0">
                <a:solidFill>
                  <a:srgbClr val="000080"/>
                </a:solidFill>
                <a:latin typeface="Courier New"/>
                <a:cs typeface="Courier New"/>
              </a:rPr>
              <a:t>		</a:t>
            </a:r>
            <a:r>
              <a:rPr lang="en-US" sz="1400" dirty="0" err="1">
                <a:solidFill>
                  <a:srgbClr val="000080"/>
                </a:solidFill>
                <a:latin typeface="Courier New"/>
                <a:cs typeface="Courier New"/>
              </a:rPr>
              <a:t>System.out.println</a:t>
            </a:r>
            <a:r>
              <a:rPr lang="en-US" sz="1400" dirty="0">
                <a:solidFill>
                  <a:srgbClr val="000080"/>
                </a:solidFill>
                <a:latin typeface="Courier New"/>
                <a:cs typeface="Courier New"/>
              </a:rPr>
              <a:t>(“Number of weeks:“ + weeks);</a:t>
            </a:r>
            <a:endParaRPr lang="en-US" sz="1400" dirty="0">
              <a:solidFill>
                <a:srgbClr val="000080"/>
              </a:solidFill>
            </a:endParaRPr>
          </a:p>
          <a:p>
            <a:r>
              <a:rPr lang="en-US" sz="1400" dirty="0">
                <a:solidFill>
                  <a:srgbClr val="000080"/>
                </a:solidFill>
              </a:rPr>
              <a:t>	}</a:t>
            </a:r>
          </a:p>
          <a:p>
            <a:r>
              <a:rPr lang="en-US" sz="1400" dirty="0">
                <a:solidFill>
                  <a:srgbClr val="000080"/>
                </a:solidFill>
              </a:rPr>
              <a:t>}</a:t>
            </a:r>
          </a:p>
        </p:txBody>
      </p:sp>
      <p:sp>
        <p:nvSpPr>
          <p:cNvPr id="6" name="Pentagon 5"/>
          <p:cNvSpPr/>
          <p:nvPr/>
        </p:nvSpPr>
        <p:spPr>
          <a:xfrm flipH="1">
            <a:off x="3690144" y="2543176"/>
            <a:ext cx="3186112" cy="571500"/>
          </a:xfrm>
          <a:prstGeom prst="homePlate">
            <a:avLst/>
          </a:prstGeom>
          <a:solidFill>
            <a:srgbClr val="B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rgbClr val="000080"/>
                </a:solidFill>
              </a:rPr>
              <a:t>Import the Scanner to allow user input</a:t>
            </a:r>
          </a:p>
        </p:txBody>
      </p:sp>
    </p:spTree>
    <p:extLst>
      <p:ext uri="{BB962C8B-B14F-4D97-AF65-F5344CB8AC3E}">
        <p14:creationId xmlns:p14="http://schemas.microsoft.com/office/powerpoint/2010/main" val="3120537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85775" y="1484784"/>
            <a:ext cx="8243888" cy="1515591"/>
          </a:xfrm>
          <a:prstGeom prst="roundRect">
            <a:avLst/>
          </a:prstGeom>
          <a:solidFill>
            <a:srgbClr val="B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Content Placeholder 2"/>
          <p:cNvSpPr>
            <a:spLocks noGrp="1"/>
          </p:cNvSpPr>
          <p:nvPr>
            <p:ph idx="1"/>
          </p:nvPr>
        </p:nvSpPr>
        <p:spPr>
          <a:xfrm>
            <a:off x="628650" y="1510396"/>
            <a:ext cx="7886700" cy="1690004"/>
          </a:xfrm>
        </p:spPr>
        <p:txBody>
          <a:bodyPr>
            <a:normAutofit/>
          </a:bodyPr>
          <a:lstStyle/>
          <a:p>
            <a:pPr marL="0" indent="0">
              <a:buNone/>
            </a:pPr>
            <a:r>
              <a:rPr lang="en-US" sz="3200" dirty="0">
                <a:solidFill>
                  <a:srgbClr val="000080"/>
                </a:solidFill>
              </a:rPr>
              <a:t>Modify Room.java to accept the length and width as an input from the user and rename it Room2.java</a:t>
            </a:r>
          </a:p>
        </p:txBody>
      </p:sp>
      <p:sp>
        <p:nvSpPr>
          <p:cNvPr id="5" name="Title 1"/>
          <p:cNvSpPr txBox="1">
            <a:spLocks/>
          </p:cNvSpPr>
          <p:nvPr/>
        </p:nvSpPr>
        <p:spPr>
          <a:xfrm>
            <a:off x="302840" y="53752"/>
            <a:ext cx="82296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500" b="1" kern="1200">
                <a:solidFill>
                  <a:srgbClr val="000080"/>
                </a:solidFill>
                <a:latin typeface="+mn-lt"/>
                <a:ea typeface="+mj-ea"/>
                <a:cs typeface="+mj-cs"/>
              </a:defRPr>
            </a:lvl1pPr>
          </a:lstStyle>
          <a:p>
            <a:r>
              <a:rPr lang="en-GB" dirty="0">
                <a:solidFill>
                  <a:srgbClr val="FF6600"/>
                </a:solidFill>
              </a:rPr>
              <a:t>E </a:t>
            </a:r>
            <a:r>
              <a:rPr lang="en-GB" dirty="0" err="1"/>
              <a:t>xercise</a:t>
            </a:r>
            <a:r>
              <a:rPr lang="en-GB" dirty="0"/>
              <a:t> 3 – Room2.java</a:t>
            </a:r>
            <a:endParaRPr lang="en-GB" dirty="0">
              <a:solidFill>
                <a:srgbClr val="FF6600"/>
              </a:solidFill>
            </a:endParaRPr>
          </a:p>
        </p:txBody>
      </p:sp>
      <p:sp>
        <p:nvSpPr>
          <p:cNvPr id="6" name="Oval 5"/>
          <p:cNvSpPr/>
          <p:nvPr/>
        </p:nvSpPr>
        <p:spPr>
          <a:xfrm>
            <a:off x="313184" y="341784"/>
            <a:ext cx="432048" cy="576064"/>
          </a:xfrm>
          <a:prstGeom prst="ellipse">
            <a:avLst/>
          </a:prstGeom>
          <a:no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Tree>
    <p:extLst>
      <p:ext uri="{BB962C8B-B14F-4D97-AF65-F5344CB8AC3E}">
        <p14:creationId xmlns:p14="http://schemas.microsoft.com/office/powerpoint/2010/main" val="3838122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E" dirty="0"/>
              <a:t>Other Exercises</a:t>
            </a:r>
          </a:p>
        </p:txBody>
      </p:sp>
      <p:graphicFrame>
        <p:nvGraphicFramePr>
          <p:cNvPr id="6" name="Table 5"/>
          <p:cNvGraphicFramePr>
            <a:graphicFrameLocks noGrp="1"/>
          </p:cNvGraphicFramePr>
          <p:nvPr>
            <p:extLst>
              <p:ext uri="{D42A27DB-BD31-4B8C-83A1-F6EECF244321}">
                <p14:modId xmlns:p14="http://schemas.microsoft.com/office/powerpoint/2010/main" val="899070572"/>
              </p:ext>
            </p:extLst>
          </p:nvPr>
        </p:nvGraphicFramePr>
        <p:xfrm>
          <a:off x="532173" y="1767840"/>
          <a:ext cx="7868876" cy="2316480"/>
        </p:xfrm>
        <a:graphic>
          <a:graphicData uri="http://schemas.openxmlformats.org/drawingml/2006/table">
            <a:tbl>
              <a:tblPr firstRow="1" bandRow="1">
                <a:tableStyleId>{5C22544A-7EE6-4342-B048-85BDC9FD1C3A}</a:tableStyleId>
              </a:tblPr>
              <a:tblGrid>
                <a:gridCol w="3934438">
                  <a:extLst>
                    <a:ext uri="{9D8B030D-6E8A-4147-A177-3AD203B41FA5}">
                      <a16:colId xmlns:a16="http://schemas.microsoft.com/office/drawing/2014/main" val="20000"/>
                    </a:ext>
                  </a:extLst>
                </a:gridCol>
                <a:gridCol w="3934438">
                  <a:extLst>
                    <a:ext uri="{9D8B030D-6E8A-4147-A177-3AD203B41FA5}">
                      <a16:colId xmlns:a16="http://schemas.microsoft.com/office/drawing/2014/main" val="20001"/>
                    </a:ext>
                  </a:extLst>
                </a:gridCol>
              </a:tblGrid>
              <a:tr h="37084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IE" sz="2800" b="1" dirty="0" err="1">
                          <a:solidFill>
                            <a:srgbClr val="000080"/>
                          </a:solidFill>
                        </a:rPr>
                        <a:t>AreaCircle</a:t>
                      </a:r>
                      <a:endParaRPr lang="en-IE" sz="2800" b="1" dirty="0">
                        <a:solidFill>
                          <a:srgbClr val="00008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E" sz="2800" dirty="0">
                          <a:solidFill>
                            <a:srgbClr val="000080"/>
                          </a:solidFill>
                        </a:rPr>
                        <a:t>Find the</a:t>
                      </a:r>
                      <a:r>
                        <a:rPr lang="en-IE" sz="2800" baseline="0" dirty="0">
                          <a:solidFill>
                            <a:srgbClr val="000080"/>
                          </a:solidFill>
                        </a:rPr>
                        <a:t> area of a Circle</a:t>
                      </a:r>
                    </a:p>
                    <a:p>
                      <a:r>
                        <a:rPr lang="en-IE" sz="2800" baseline="0" dirty="0">
                          <a:solidFill>
                            <a:srgbClr val="000080"/>
                          </a:solidFill>
                        </a:rPr>
                        <a:t>Requires input from user</a:t>
                      </a:r>
                    </a:p>
                    <a:p>
                      <a:r>
                        <a:rPr lang="en-IE" sz="2800" baseline="0" dirty="0">
                          <a:solidFill>
                            <a:srgbClr val="000080"/>
                          </a:solidFill>
                        </a:rPr>
                        <a:t>Area = 3.14*(r*r)</a:t>
                      </a:r>
                      <a:endParaRPr lang="en-IE" sz="2800" dirty="0">
                        <a:solidFill>
                          <a:srgbClr val="00008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IE" sz="2800" b="1" dirty="0" err="1">
                          <a:solidFill>
                            <a:srgbClr val="000080"/>
                          </a:solidFill>
                        </a:rPr>
                        <a:t>AreaRectangle</a:t>
                      </a:r>
                      <a:endParaRPr lang="en-IE" sz="2800" b="1" dirty="0">
                        <a:solidFill>
                          <a:srgbClr val="00008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E" sz="2800" dirty="0">
                          <a:solidFill>
                            <a:srgbClr val="000080"/>
                          </a:solidFill>
                        </a:rPr>
                        <a:t>Length, breadth, area</a:t>
                      </a:r>
                    </a:p>
                    <a:p>
                      <a:r>
                        <a:rPr lang="en-IE" sz="2800" dirty="0">
                          <a:solidFill>
                            <a:srgbClr val="000080"/>
                          </a:solidFill>
                        </a:rPr>
                        <a:t>Area = length</a:t>
                      </a:r>
                      <a:r>
                        <a:rPr lang="en-IE" sz="2800" baseline="0" dirty="0">
                          <a:solidFill>
                            <a:srgbClr val="000080"/>
                          </a:solidFill>
                        </a:rPr>
                        <a:t> * breadth</a:t>
                      </a:r>
                      <a:endParaRPr lang="en-IE" sz="2800" dirty="0">
                        <a:solidFill>
                          <a:srgbClr val="00008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1026" name="Picture 2" descr="http://d1lalstwiwz2br.cloudfront.net/images_users/blogs/sven00100/my-homework-exercise-1-amp-2_small.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46863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950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Extra Material</a:t>
            </a:r>
          </a:p>
        </p:txBody>
      </p:sp>
      <p:sp>
        <p:nvSpPr>
          <p:cNvPr id="3" name="Content Placeholder 2"/>
          <p:cNvSpPr>
            <a:spLocks noGrp="1"/>
          </p:cNvSpPr>
          <p:nvPr>
            <p:ph sz="half" idx="1"/>
          </p:nvPr>
        </p:nvSpPr>
        <p:spPr>
          <a:xfrm>
            <a:off x="628650" y="1825625"/>
            <a:ext cx="3886200" cy="1244834"/>
          </a:xfrm>
          <a:ln>
            <a:solidFill>
              <a:srgbClr val="FF6600"/>
            </a:solidFill>
          </a:ln>
        </p:spPr>
        <p:txBody>
          <a:bodyPr/>
          <a:lstStyle/>
          <a:p>
            <a:pPr marL="0" indent="0">
              <a:buNone/>
            </a:pPr>
            <a:r>
              <a:rPr lang="en-GB" b="1" dirty="0">
                <a:solidFill>
                  <a:srgbClr val="FF6600"/>
                </a:solidFill>
              </a:rPr>
              <a:t>Numbers</a:t>
            </a:r>
          </a:p>
          <a:p>
            <a:r>
              <a:rPr lang="en-GB" dirty="0">
                <a:solidFill>
                  <a:srgbClr val="000080"/>
                </a:solidFill>
              </a:rPr>
              <a:t>Add the numbers 6 and 3</a:t>
            </a:r>
          </a:p>
        </p:txBody>
      </p:sp>
      <p:sp>
        <p:nvSpPr>
          <p:cNvPr id="4" name="Content Placeholder 3"/>
          <p:cNvSpPr>
            <a:spLocks noGrp="1"/>
          </p:cNvSpPr>
          <p:nvPr>
            <p:ph sz="half" idx="2"/>
          </p:nvPr>
        </p:nvSpPr>
        <p:spPr>
          <a:xfrm>
            <a:off x="4629150" y="1825625"/>
            <a:ext cx="3886200" cy="1244834"/>
          </a:xfrm>
          <a:ln>
            <a:solidFill>
              <a:srgbClr val="FF6600"/>
            </a:solidFill>
          </a:ln>
        </p:spPr>
        <p:txBody>
          <a:bodyPr/>
          <a:lstStyle/>
          <a:p>
            <a:pPr marL="0" indent="0">
              <a:buNone/>
            </a:pPr>
            <a:r>
              <a:rPr lang="en-GB" b="1" dirty="0">
                <a:solidFill>
                  <a:srgbClr val="FF6600"/>
                </a:solidFill>
              </a:rPr>
              <a:t>Numbers 2</a:t>
            </a:r>
          </a:p>
          <a:p>
            <a:r>
              <a:rPr lang="en-GB" dirty="0">
                <a:solidFill>
                  <a:srgbClr val="000080"/>
                </a:solidFill>
              </a:rPr>
              <a:t>Multiple the number 5.5 by 5.5</a:t>
            </a:r>
          </a:p>
          <a:p>
            <a:pPr marL="0" indent="0">
              <a:buNone/>
            </a:pPr>
            <a:endParaRPr lang="en-GB" dirty="0"/>
          </a:p>
        </p:txBody>
      </p:sp>
      <p:sp>
        <p:nvSpPr>
          <p:cNvPr id="5" name="Folded Corner 4"/>
          <p:cNvSpPr/>
          <p:nvPr/>
        </p:nvSpPr>
        <p:spPr>
          <a:xfrm>
            <a:off x="619026" y="4456496"/>
            <a:ext cx="1953928" cy="2117558"/>
          </a:xfrm>
          <a:prstGeom prst="foldedCorner">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0080"/>
                </a:solidFill>
              </a:rPr>
              <a:t>Make sure to create variables for the numbers and the sum of the numbers</a:t>
            </a:r>
          </a:p>
        </p:txBody>
      </p:sp>
      <p:pic>
        <p:nvPicPr>
          <p:cNvPr id="6" name="Picture 2" descr="http://liasb.com/wp-content/uploads/2013/04/toolbox-marketing.jpg"/>
          <p:cNvPicPr>
            <a:picLocks noChangeAspect="1" noChangeArrowheads="1"/>
          </p:cNvPicPr>
          <p:nvPr/>
        </p:nvPicPr>
        <p:blipFill>
          <a:blip r:embed="rId2">
            <a:clrChange>
              <a:clrFrom>
                <a:srgbClr val="F5F8FF"/>
              </a:clrFrom>
              <a:clrTo>
                <a:srgbClr val="F5F8FF">
                  <a:alpha val="0"/>
                </a:srgbClr>
              </a:clrTo>
            </a:clrChange>
            <a:extLst>
              <a:ext uri="{28A0092B-C50C-407E-A947-70E740481C1C}">
                <a14:useLocalDpi xmlns:a14="http://schemas.microsoft.com/office/drawing/2010/main" val="0"/>
              </a:ext>
            </a:extLst>
          </a:blip>
          <a:srcRect/>
          <a:stretch>
            <a:fillRect/>
          </a:stretch>
        </p:blipFill>
        <p:spPr bwMode="auto">
          <a:xfrm>
            <a:off x="3567219" y="144378"/>
            <a:ext cx="1061931" cy="1070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402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Extra Material</a:t>
            </a:r>
          </a:p>
        </p:txBody>
      </p:sp>
      <p:sp>
        <p:nvSpPr>
          <p:cNvPr id="4" name="Content Placeholder 3"/>
          <p:cNvSpPr>
            <a:spLocks noGrp="1"/>
          </p:cNvSpPr>
          <p:nvPr>
            <p:ph sz="half" idx="1"/>
          </p:nvPr>
        </p:nvSpPr>
        <p:spPr>
          <a:ln>
            <a:solidFill>
              <a:srgbClr val="FF6600"/>
            </a:solidFill>
          </a:ln>
        </p:spPr>
        <p:txBody>
          <a:bodyPr/>
          <a:lstStyle/>
          <a:p>
            <a:pPr marL="0" indent="0">
              <a:buNone/>
            </a:pPr>
            <a:r>
              <a:rPr lang="en-GB" b="1" dirty="0">
                <a:solidFill>
                  <a:srgbClr val="FF6600"/>
                </a:solidFill>
              </a:rPr>
              <a:t>AreaCircle.java</a:t>
            </a:r>
          </a:p>
          <a:p>
            <a:r>
              <a:rPr lang="en-GB" dirty="0">
                <a:solidFill>
                  <a:srgbClr val="000080"/>
                </a:solidFill>
              </a:rPr>
              <a:t>Find the area of a circle </a:t>
            </a:r>
          </a:p>
          <a:p>
            <a:pPr lvl="1">
              <a:buFont typeface="Calibri" panose="020F0502020204030204" pitchFamily="34" charset="0"/>
              <a:buChar char="–"/>
            </a:pPr>
            <a:r>
              <a:rPr lang="en-GB" dirty="0">
                <a:solidFill>
                  <a:srgbClr val="000080"/>
                </a:solidFill>
              </a:rPr>
              <a:t>Area=3.14*(r*r); </a:t>
            </a:r>
          </a:p>
          <a:p>
            <a:r>
              <a:rPr lang="en-GB" dirty="0">
                <a:solidFill>
                  <a:srgbClr val="000080"/>
                </a:solidFill>
              </a:rPr>
              <a:t>Accept input from the user – Please enter a radius</a:t>
            </a:r>
          </a:p>
        </p:txBody>
      </p:sp>
      <p:sp>
        <p:nvSpPr>
          <p:cNvPr id="5" name="Content Placeholder 4"/>
          <p:cNvSpPr>
            <a:spLocks noGrp="1"/>
          </p:cNvSpPr>
          <p:nvPr>
            <p:ph sz="half" idx="2"/>
          </p:nvPr>
        </p:nvSpPr>
        <p:spPr>
          <a:ln>
            <a:solidFill>
              <a:srgbClr val="FF6600"/>
            </a:solidFill>
          </a:ln>
        </p:spPr>
        <p:txBody>
          <a:bodyPr/>
          <a:lstStyle/>
          <a:p>
            <a:pPr marL="0" indent="0">
              <a:buNone/>
            </a:pPr>
            <a:r>
              <a:rPr lang="en-GB" b="1" dirty="0">
                <a:solidFill>
                  <a:srgbClr val="FF6600"/>
                </a:solidFill>
              </a:rPr>
              <a:t>AreaRectangle.java</a:t>
            </a:r>
          </a:p>
          <a:p>
            <a:pPr marL="0" indent="0">
              <a:buNone/>
            </a:pPr>
            <a:r>
              <a:rPr lang="en-GB" dirty="0">
                <a:solidFill>
                  <a:srgbClr val="000080"/>
                </a:solidFill>
              </a:rPr>
              <a:t>Develop an application that asks the user for the length and breadth and calculates the area of a rectangle</a:t>
            </a:r>
          </a:p>
          <a:p>
            <a:pPr marL="0" indent="0">
              <a:buNone/>
            </a:pPr>
            <a:endParaRPr lang="en-GB" dirty="0">
              <a:solidFill>
                <a:srgbClr val="000080"/>
              </a:solidFill>
            </a:endParaRPr>
          </a:p>
          <a:p>
            <a:pPr marL="0" indent="0">
              <a:buNone/>
            </a:pPr>
            <a:r>
              <a:rPr lang="en-GB" dirty="0">
                <a:solidFill>
                  <a:srgbClr val="000080"/>
                </a:solidFill>
              </a:rPr>
              <a:t>Hint: area = length x breadth</a:t>
            </a:r>
          </a:p>
        </p:txBody>
      </p:sp>
      <p:pic>
        <p:nvPicPr>
          <p:cNvPr id="1026" name="Picture 2" descr="http://liasb.com/wp-content/uploads/2013/04/toolbox-marketing.jpg"/>
          <p:cNvPicPr>
            <a:picLocks noChangeAspect="1" noChangeArrowheads="1"/>
          </p:cNvPicPr>
          <p:nvPr/>
        </p:nvPicPr>
        <p:blipFill>
          <a:blip r:embed="rId2">
            <a:clrChange>
              <a:clrFrom>
                <a:srgbClr val="F5F8FF"/>
              </a:clrFrom>
              <a:clrTo>
                <a:srgbClr val="F5F8FF">
                  <a:alpha val="0"/>
                </a:srgbClr>
              </a:clrTo>
            </a:clrChange>
            <a:extLst>
              <a:ext uri="{28A0092B-C50C-407E-A947-70E740481C1C}">
                <a14:useLocalDpi xmlns:a14="http://schemas.microsoft.com/office/drawing/2010/main" val="0"/>
              </a:ext>
            </a:extLst>
          </a:blip>
          <a:srcRect/>
          <a:stretch>
            <a:fillRect/>
          </a:stretch>
        </p:blipFill>
        <p:spPr bwMode="auto">
          <a:xfrm>
            <a:off x="3567219" y="144378"/>
            <a:ext cx="1061931" cy="1070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162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628650" y="1510396"/>
            <a:ext cx="7729538" cy="226150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p:cNvSpPr>
            <a:spLocks noGrp="1"/>
          </p:cNvSpPr>
          <p:nvPr>
            <p:ph type="title"/>
          </p:nvPr>
        </p:nvSpPr>
        <p:spPr/>
        <p:txBody>
          <a:bodyPr/>
          <a:lstStyle/>
          <a:p>
            <a:r>
              <a:rPr lang="en-US" dirty="0"/>
              <a:t>Money Money Money</a:t>
            </a:r>
          </a:p>
        </p:txBody>
      </p:sp>
      <p:sp>
        <p:nvSpPr>
          <p:cNvPr id="3" name="Content Placeholder 2"/>
          <p:cNvSpPr>
            <a:spLocks noGrp="1"/>
          </p:cNvSpPr>
          <p:nvPr>
            <p:ph idx="1"/>
          </p:nvPr>
        </p:nvSpPr>
        <p:spPr/>
        <p:txBody>
          <a:bodyPr>
            <a:normAutofit/>
          </a:bodyPr>
          <a:lstStyle/>
          <a:p>
            <a:pPr marL="0" indent="0">
              <a:buNone/>
            </a:pPr>
            <a:r>
              <a:rPr lang="en-US" sz="2500" i="1" dirty="0" err="1">
                <a:solidFill>
                  <a:srgbClr val="000080"/>
                </a:solidFill>
              </a:rPr>
              <a:t>ChangeMoney</a:t>
            </a:r>
            <a:r>
              <a:rPr lang="en-US" sz="2500" i="1" dirty="0">
                <a:solidFill>
                  <a:srgbClr val="000080"/>
                </a:solidFill>
              </a:rPr>
              <a:t> </a:t>
            </a:r>
            <a:r>
              <a:rPr lang="en-US" sz="2500" dirty="0">
                <a:solidFill>
                  <a:srgbClr val="000080"/>
                </a:solidFill>
              </a:rPr>
              <a:t>is an app that calculates how much change you are owed given you price of what you are buying and how much money you hand over to the cashier.   The app not only tells you how much you are owed, but breaks it down into currency denominations – 20s, 10s, 5s, 1s, 50c, 20c, </a:t>
            </a:r>
            <a:r>
              <a:rPr lang="en-US" sz="2500" dirty="0" err="1">
                <a:solidFill>
                  <a:srgbClr val="000080"/>
                </a:solidFill>
              </a:rPr>
              <a:t>etc</a:t>
            </a:r>
            <a:endParaRPr lang="en-US" sz="2500" dirty="0">
              <a:solidFill>
                <a:srgbClr val="000080"/>
              </a:solidFill>
            </a:endParaRPr>
          </a:p>
          <a:p>
            <a:pPr marL="0" indent="0">
              <a:buNone/>
            </a:pPr>
            <a:endParaRPr lang="en-US" sz="2500" dirty="0">
              <a:solidFill>
                <a:srgbClr val="000080"/>
              </a:solidFill>
            </a:endParaRPr>
          </a:p>
          <a:p>
            <a:pPr marL="0" indent="0">
              <a:buNone/>
            </a:pPr>
            <a:r>
              <a:rPr lang="en-US" sz="2500" dirty="0">
                <a:solidFill>
                  <a:srgbClr val="000080"/>
                </a:solidFill>
              </a:rPr>
              <a:t>The class prompts the user to enter the price of item and the amount handed over.</a:t>
            </a:r>
          </a:p>
          <a:p>
            <a:pPr marL="0" indent="0">
              <a:buNone/>
            </a:pPr>
            <a:r>
              <a:rPr lang="en-US" sz="2500" dirty="0">
                <a:solidFill>
                  <a:srgbClr val="000080"/>
                </a:solidFill>
              </a:rPr>
              <a:t>The class should display the optimal number of 20s, 10s, </a:t>
            </a:r>
            <a:r>
              <a:rPr lang="en-US" sz="2500" dirty="0" err="1">
                <a:solidFill>
                  <a:srgbClr val="000080"/>
                </a:solidFill>
              </a:rPr>
              <a:t>etc</a:t>
            </a:r>
            <a:r>
              <a:rPr lang="en-US" sz="2500" dirty="0">
                <a:solidFill>
                  <a:srgbClr val="000080"/>
                </a:solidFill>
              </a:rPr>
              <a:t> that you should receive as change.</a:t>
            </a:r>
          </a:p>
        </p:txBody>
      </p:sp>
    </p:spTree>
    <p:extLst>
      <p:ext uri="{BB962C8B-B14F-4D97-AF65-F5344CB8AC3E}">
        <p14:creationId xmlns:p14="http://schemas.microsoft.com/office/powerpoint/2010/main" val="1409309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57200" y="1628776"/>
            <a:ext cx="7543800" cy="628650"/>
          </a:xfrm>
          <a:prstGeom prst="rect">
            <a:avLst/>
          </a:prstGeom>
          <a:solidFill>
            <a:srgbClr val="B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Rectangle 4"/>
          <p:cNvSpPr/>
          <p:nvPr/>
        </p:nvSpPr>
        <p:spPr>
          <a:xfrm>
            <a:off x="457200" y="2347809"/>
            <a:ext cx="7543800" cy="628650"/>
          </a:xfrm>
          <a:prstGeom prst="rect">
            <a:avLst/>
          </a:prstGeom>
          <a:solidFill>
            <a:srgbClr val="B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Rectangle 5"/>
          <p:cNvSpPr/>
          <p:nvPr/>
        </p:nvSpPr>
        <p:spPr>
          <a:xfrm>
            <a:off x="457200" y="3052554"/>
            <a:ext cx="7543800" cy="628650"/>
          </a:xfrm>
          <a:prstGeom prst="rect">
            <a:avLst/>
          </a:prstGeom>
          <a:solidFill>
            <a:srgbClr val="B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p:cNvSpPr/>
          <p:nvPr/>
        </p:nvSpPr>
        <p:spPr>
          <a:xfrm>
            <a:off x="457200" y="3745255"/>
            <a:ext cx="7543800" cy="628650"/>
          </a:xfrm>
          <a:prstGeom prst="rect">
            <a:avLst/>
          </a:prstGeom>
          <a:solidFill>
            <a:srgbClr val="B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457200" y="4423668"/>
            <a:ext cx="7543800" cy="628650"/>
          </a:xfrm>
          <a:prstGeom prst="rect">
            <a:avLst/>
          </a:prstGeom>
          <a:solidFill>
            <a:srgbClr val="B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p:cNvSpPr>
            <a:spLocks noGrp="1"/>
          </p:cNvSpPr>
          <p:nvPr>
            <p:ph type="title"/>
          </p:nvPr>
        </p:nvSpPr>
        <p:spPr/>
        <p:txBody>
          <a:bodyPr/>
          <a:lstStyle/>
          <a:p>
            <a:r>
              <a:rPr lang="en-US" dirty="0"/>
              <a:t>Process</a:t>
            </a:r>
          </a:p>
        </p:txBody>
      </p:sp>
      <p:sp>
        <p:nvSpPr>
          <p:cNvPr id="3" name="Content Placeholder 2"/>
          <p:cNvSpPr>
            <a:spLocks noGrp="1"/>
          </p:cNvSpPr>
          <p:nvPr>
            <p:ph idx="1"/>
          </p:nvPr>
        </p:nvSpPr>
        <p:spPr/>
        <p:txBody>
          <a:bodyPr>
            <a:normAutofit/>
          </a:bodyPr>
          <a:lstStyle/>
          <a:p>
            <a:pPr marL="357188" indent="-357188">
              <a:lnSpc>
                <a:spcPct val="180000"/>
              </a:lnSpc>
              <a:spcBef>
                <a:spcPts val="0"/>
              </a:spcBef>
              <a:buFont typeface="+mj-lt"/>
              <a:buAutoNum type="arabicPeriod"/>
            </a:pPr>
            <a:r>
              <a:rPr lang="en-US" sz="2500" b="1" dirty="0">
                <a:solidFill>
                  <a:srgbClr val="000080"/>
                </a:solidFill>
              </a:rPr>
              <a:t>Prompt to enter price</a:t>
            </a:r>
          </a:p>
          <a:p>
            <a:pPr marL="357188" indent="-357188">
              <a:lnSpc>
                <a:spcPct val="180000"/>
              </a:lnSpc>
              <a:spcBef>
                <a:spcPts val="0"/>
              </a:spcBef>
              <a:buFont typeface="+mj-lt"/>
              <a:buAutoNum type="arabicPeriod"/>
            </a:pPr>
            <a:r>
              <a:rPr lang="en-US" sz="2500" b="1" dirty="0">
                <a:solidFill>
                  <a:srgbClr val="000080"/>
                </a:solidFill>
              </a:rPr>
              <a:t>Prompt to enter amount</a:t>
            </a:r>
          </a:p>
          <a:p>
            <a:pPr marL="357188" indent="-357188">
              <a:lnSpc>
                <a:spcPct val="180000"/>
              </a:lnSpc>
              <a:spcBef>
                <a:spcPts val="0"/>
              </a:spcBef>
              <a:buFont typeface="+mj-lt"/>
              <a:buAutoNum type="arabicPeriod"/>
            </a:pPr>
            <a:r>
              <a:rPr lang="en-US" sz="2500" b="1" dirty="0">
                <a:solidFill>
                  <a:srgbClr val="000080"/>
                </a:solidFill>
              </a:rPr>
              <a:t>Calculate change</a:t>
            </a:r>
          </a:p>
          <a:p>
            <a:pPr marL="357188" indent="-357188">
              <a:lnSpc>
                <a:spcPct val="180000"/>
              </a:lnSpc>
              <a:spcBef>
                <a:spcPts val="0"/>
              </a:spcBef>
              <a:buFont typeface="+mj-lt"/>
              <a:buAutoNum type="arabicPeriod"/>
            </a:pPr>
            <a:r>
              <a:rPr lang="en-US" sz="2500" b="1" dirty="0">
                <a:solidFill>
                  <a:srgbClr val="000080"/>
                </a:solidFill>
              </a:rPr>
              <a:t>Determine currency denominations from change.</a:t>
            </a:r>
          </a:p>
          <a:p>
            <a:pPr marL="357188" indent="-357188">
              <a:lnSpc>
                <a:spcPct val="180000"/>
              </a:lnSpc>
              <a:spcBef>
                <a:spcPts val="0"/>
              </a:spcBef>
              <a:buFont typeface="+mj-lt"/>
              <a:buAutoNum type="arabicPeriod"/>
            </a:pPr>
            <a:r>
              <a:rPr lang="en-US" sz="2500" b="1" dirty="0">
                <a:solidFill>
                  <a:srgbClr val="000080"/>
                </a:solidFill>
              </a:rPr>
              <a:t>Display the result (true or false) in a message box.</a:t>
            </a:r>
          </a:p>
        </p:txBody>
      </p:sp>
      <p:pic>
        <p:nvPicPr>
          <p:cNvPr id="1026" name="Picture 2" descr="http://www.aspbi.com/wp-content/uploads/2013/12/Business-Process-Management.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69664" y="5238595"/>
            <a:ext cx="2562494" cy="1427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935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know already?</a:t>
            </a:r>
          </a:p>
        </p:txBody>
      </p:sp>
      <p:pic>
        <p:nvPicPr>
          <p:cNvPr id="4" name="Picture 2" descr="http://www.alittleb.it/wp-content/uploads/2010/07/2avatar.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8505" t="16676"/>
          <a:stretch/>
        </p:blipFill>
        <p:spPr bwMode="auto">
          <a:xfrm flipH="1">
            <a:off x="4801" y="3418261"/>
            <a:ext cx="1691680" cy="3404135"/>
          </a:xfrm>
          <a:prstGeom prst="rect">
            <a:avLst/>
          </a:prstGeom>
          <a:noFill/>
          <a:extLst>
            <a:ext uri="{909E8E84-426E-40DD-AFC4-6F175D3DCCD1}">
              <a14:hiddenFill xmlns:a14="http://schemas.microsoft.com/office/drawing/2010/main">
                <a:solidFill>
                  <a:srgbClr val="FFFFFF"/>
                </a:solidFill>
              </a14:hiddenFill>
            </a:ext>
          </a:extLst>
        </p:spPr>
      </p:pic>
      <p:sp>
        <p:nvSpPr>
          <p:cNvPr id="5" name="Oval Callout 4"/>
          <p:cNvSpPr/>
          <p:nvPr/>
        </p:nvSpPr>
        <p:spPr>
          <a:xfrm>
            <a:off x="1839848" y="2299136"/>
            <a:ext cx="5280480" cy="2238249"/>
          </a:xfrm>
          <a:prstGeom prst="wedgeEllipseCallout">
            <a:avLst>
              <a:gd name="adj1" fmla="val -42560"/>
              <a:gd name="adj2" fmla="val 48272"/>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b="1" dirty="0">
                <a:solidFill>
                  <a:srgbClr val="000080"/>
                </a:solidFill>
              </a:rPr>
              <a:t>To construct a basic class</a:t>
            </a:r>
          </a:p>
          <a:p>
            <a:pPr marL="342900" indent="-342900">
              <a:buFont typeface="Arial" panose="020B0604020202020204" pitchFamily="34" charset="0"/>
              <a:buChar char="•"/>
            </a:pPr>
            <a:r>
              <a:rPr lang="en-US" sz="2400" b="1" dirty="0">
                <a:solidFill>
                  <a:srgbClr val="000080"/>
                </a:solidFill>
              </a:rPr>
              <a:t>Use a main method</a:t>
            </a:r>
          </a:p>
          <a:p>
            <a:pPr marL="342900" indent="-342900">
              <a:buFont typeface="Arial" panose="020B0604020202020204" pitchFamily="34" charset="0"/>
              <a:buChar char="•"/>
            </a:pPr>
            <a:r>
              <a:rPr lang="en-US" sz="2400" b="1" dirty="0">
                <a:solidFill>
                  <a:srgbClr val="000080"/>
                </a:solidFill>
              </a:rPr>
              <a:t>Output a literal string</a:t>
            </a:r>
          </a:p>
        </p:txBody>
      </p:sp>
    </p:spTree>
    <p:extLst>
      <p:ext uri="{BB962C8B-B14F-4D97-AF65-F5344CB8AC3E}">
        <p14:creationId xmlns:p14="http://schemas.microsoft.com/office/powerpoint/2010/main" val="4002928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14475" y="2714626"/>
            <a:ext cx="5686425" cy="2257425"/>
          </a:xfrm>
          <a:prstGeom prst="rect">
            <a:avLst/>
          </a:prstGeom>
          <a:solidFill>
            <a:schemeClr val="bg1">
              <a:lumMod val="95000"/>
            </a:schemeClr>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p:cNvSpPr>
            <a:spLocks noGrp="1"/>
          </p:cNvSpPr>
          <p:nvPr>
            <p:ph type="title"/>
          </p:nvPr>
        </p:nvSpPr>
        <p:spPr/>
        <p:txBody>
          <a:bodyPr/>
          <a:lstStyle/>
          <a:p>
            <a:r>
              <a:rPr lang="en-US" dirty="0"/>
              <a:t>What do we need to know?</a:t>
            </a:r>
          </a:p>
        </p:txBody>
      </p:sp>
      <p:sp>
        <p:nvSpPr>
          <p:cNvPr id="3" name="Content Placeholder 2"/>
          <p:cNvSpPr>
            <a:spLocks noGrp="1"/>
          </p:cNvSpPr>
          <p:nvPr>
            <p:ph idx="1"/>
          </p:nvPr>
        </p:nvSpPr>
        <p:spPr/>
        <p:txBody>
          <a:bodyPr>
            <a:normAutofit/>
          </a:bodyPr>
          <a:lstStyle/>
          <a:p>
            <a:pPr marL="0" indent="0">
              <a:buNone/>
            </a:pPr>
            <a:r>
              <a:rPr lang="en-US" sz="3000" dirty="0">
                <a:solidFill>
                  <a:srgbClr val="FF6600"/>
                </a:solidFill>
              </a:rPr>
              <a:t>To be able to successfully write the program we need to know the following: </a:t>
            </a:r>
          </a:p>
          <a:p>
            <a:pPr marL="0" indent="0">
              <a:buNone/>
            </a:pPr>
            <a:endParaRPr lang="en-US" sz="3000" dirty="0">
              <a:solidFill>
                <a:srgbClr val="FF6600"/>
              </a:solidFill>
            </a:endParaRPr>
          </a:p>
          <a:p>
            <a:pPr marL="1800225" lvl="1" indent="-457200">
              <a:buFont typeface="+mj-lt"/>
              <a:buAutoNum type="arabicPeriod"/>
            </a:pPr>
            <a:r>
              <a:rPr lang="en-US" sz="3000" dirty="0">
                <a:solidFill>
                  <a:srgbClr val="000080"/>
                </a:solidFill>
              </a:rPr>
              <a:t>Declare and Use Data types</a:t>
            </a:r>
          </a:p>
          <a:p>
            <a:pPr marL="1800225" lvl="1" indent="-457200">
              <a:buFont typeface="+mj-lt"/>
              <a:buAutoNum type="arabicPeriod"/>
            </a:pPr>
            <a:r>
              <a:rPr lang="en-US" sz="3000" dirty="0">
                <a:solidFill>
                  <a:srgbClr val="000080"/>
                </a:solidFill>
              </a:rPr>
              <a:t>Accept input from a user</a:t>
            </a:r>
          </a:p>
          <a:p>
            <a:pPr marL="1800225" lvl="1" indent="-457200">
              <a:buFont typeface="+mj-lt"/>
              <a:buAutoNum type="arabicPeriod"/>
            </a:pPr>
            <a:r>
              <a:rPr lang="en-US" sz="3000" dirty="0">
                <a:solidFill>
                  <a:srgbClr val="000080"/>
                </a:solidFill>
              </a:rPr>
              <a:t>Numerical calculations</a:t>
            </a:r>
          </a:p>
          <a:p>
            <a:pPr marL="1800225" lvl="1" indent="-457200">
              <a:buFont typeface="+mj-lt"/>
              <a:buAutoNum type="arabicPeriod"/>
            </a:pPr>
            <a:r>
              <a:rPr lang="en-US" sz="3000" dirty="0">
                <a:solidFill>
                  <a:srgbClr val="000080"/>
                </a:solidFill>
              </a:rPr>
              <a:t>Display variables </a:t>
            </a:r>
          </a:p>
        </p:txBody>
      </p:sp>
      <p:pic>
        <p:nvPicPr>
          <p:cNvPr id="2054" name="Picture 6" descr="http://upload.wikimedia.org/wikipedia/en/thumb/f/f7/Nuvola_apps_important.svg/600px-Nuvola_apps_importan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5291137"/>
            <a:ext cx="1700212" cy="1416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265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Users\lmurphy2\AppData\Local\Microsoft\Windows\Temporary Internet Files\Content.IE5\T2O9M85I\6525-Office-Notes-and-Pap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25" y="1628775"/>
            <a:ext cx="7935913"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Data Types – 2 weeks</a:t>
            </a:r>
          </a:p>
        </p:txBody>
      </p:sp>
      <p:sp>
        <p:nvSpPr>
          <p:cNvPr id="3" name="Content Placeholder 2"/>
          <p:cNvSpPr>
            <a:spLocks noGrp="1"/>
          </p:cNvSpPr>
          <p:nvPr>
            <p:ph idx="1"/>
          </p:nvPr>
        </p:nvSpPr>
        <p:spPr>
          <a:xfrm>
            <a:off x="871538" y="2339070"/>
            <a:ext cx="7886700" cy="3833130"/>
          </a:xfrm>
        </p:spPr>
        <p:txBody>
          <a:bodyPr>
            <a:normAutofit/>
          </a:bodyPr>
          <a:lstStyle/>
          <a:p>
            <a:pPr marL="0" indent="0">
              <a:buNone/>
            </a:pPr>
            <a:r>
              <a:rPr lang="en-US" sz="2800" b="1" dirty="0">
                <a:solidFill>
                  <a:srgbClr val="000080"/>
                </a:solidFill>
              </a:rPr>
              <a:t>Over the next two weeks we will learn: </a:t>
            </a:r>
          </a:p>
          <a:p>
            <a:pPr marL="269875" indent="-269875"/>
            <a:r>
              <a:rPr lang="en-US" sz="2800" dirty="0">
                <a:solidFill>
                  <a:srgbClr val="000080"/>
                </a:solidFill>
              </a:rPr>
              <a:t>Data types</a:t>
            </a:r>
          </a:p>
          <a:p>
            <a:pPr lvl="1">
              <a:buFont typeface="Calibri" panose="020F0502020204030204" pitchFamily="34" charset="0"/>
              <a:buChar char="‒"/>
            </a:pPr>
            <a:r>
              <a:rPr lang="en-US" sz="2800" dirty="0">
                <a:solidFill>
                  <a:srgbClr val="000080"/>
                </a:solidFill>
              </a:rPr>
              <a:t>Variables &amp; Constants</a:t>
            </a:r>
          </a:p>
          <a:p>
            <a:pPr lvl="1">
              <a:buFont typeface="Calibri" panose="020F0502020204030204" pitchFamily="34" charset="0"/>
              <a:buChar char="‒"/>
            </a:pPr>
            <a:r>
              <a:rPr lang="en-US" sz="2800" dirty="0">
                <a:solidFill>
                  <a:srgbClr val="000080"/>
                </a:solidFill>
              </a:rPr>
              <a:t>Real Numbers, Integers, Strings</a:t>
            </a:r>
          </a:p>
          <a:p>
            <a:pPr marL="269875" indent="-269875"/>
            <a:r>
              <a:rPr lang="en-US" sz="2800" dirty="0">
                <a:solidFill>
                  <a:srgbClr val="000080"/>
                </a:solidFill>
              </a:rPr>
              <a:t>Displaying Data</a:t>
            </a:r>
          </a:p>
          <a:p>
            <a:pPr marL="269875" indent="-269875"/>
            <a:r>
              <a:rPr lang="en-US" sz="2800" dirty="0">
                <a:solidFill>
                  <a:srgbClr val="000080"/>
                </a:solidFill>
              </a:rPr>
              <a:t>Keyboard Input</a:t>
            </a:r>
          </a:p>
          <a:p>
            <a:pPr marL="269875" indent="-269875"/>
            <a:r>
              <a:rPr lang="en-US" sz="2800" dirty="0">
                <a:solidFill>
                  <a:srgbClr val="000080"/>
                </a:solidFill>
              </a:rPr>
              <a:t>Numerical Calculations</a:t>
            </a:r>
          </a:p>
          <a:p>
            <a:pPr marL="269875" indent="-269875"/>
            <a:r>
              <a:rPr lang="en-US" sz="2800" dirty="0">
                <a:solidFill>
                  <a:srgbClr val="000080"/>
                </a:solidFill>
              </a:rPr>
              <a:t>Numeric Conversions </a:t>
            </a:r>
          </a:p>
          <a:p>
            <a:pPr marL="342900" lvl="1">
              <a:buClr>
                <a:schemeClr val="accent1"/>
              </a:buClr>
            </a:pPr>
            <a:endParaRPr lang="en-US" dirty="0"/>
          </a:p>
          <a:p>
            <a:endParaRPr lang="en-US" dirty="0"/>
          </a:p>
          <a:p>
            <a:pPr lvl="1"/>
            <a:endParaRPr lang="en-US" dirty="0"/>
          </a:p>
          <a:p>
            <a:pPr lvl="1"/>
            <a:endParaRPr lang="en-US" dirty="0"/>
          </a:p>
        </p:txBody>
      </p:sp>
    </p:spTree>
    <p:extLst>
      <p:ext uri="{BB962C8B-B14F-4D97-AF65-F5344CB8AC3E}">
        <p14:creationId xmlns:p14="http://schemas.microsoft.com/office/powerpoint/2010/main" val="2382440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8650" y="5757863"/>
            <a:ext cx="6900863" cy="557212"/>
          </a:xfrm>
          <a:prstGeom prst="rect">
            <a:avLst/>
          </a:prstGeom>
          <a:solidFill>
            <a:srgbClr val="B3E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p:cNvSpPr>
            <a:spLocks noGrp="1"/>
          </p:cNvSpPr>
          <p:nvPr>
            <p:ph type="title"/>
          </p:nvPr>
        </p:nvSpPr>
        <p:spPr/>
        <p:txBody>
          <a:bodyPr/>
          <a:lstStyle/>
          <a:p>
            <a:r>
              <a:rPr lang="en-US" dirty="0"/>
              <a:t>Numerical Calculations</a:t>
            </a:r>
          </a:p>
        </p:txBody>
      </p:sp>
      <p:sp>
        <p:nvSpPr>
          <p:cNvPr id="3" name="Content Placeholder 2"/>
          <p:cNvSpPr>
            <a:spLocks noGrp="1"/>
          </p:cNvSpPr>
          <p:nvPr>
            <p:ph idx="1"/>
          </p:nvPr>
        </p:nvSpPr>
        <p:spPr/>
        <p:txBody>
          <a:bodyPr>
            <a:noAutofit/>
          </a:bodyPr>
          <a:lstStyle/>
          <a:p>
            <a:pPr marL="0" indent="0">
              <a:buNone/>
            </a:pPr>
            <a:r>
              <a:rPr lang="en-US" sz="2500" dirty="0">
                <a:solidFill>
                  <a:srgbClr val="000080"/>
                </a:solidFill>
              </a:rPr>
              <a:t>We can combine variables using five simple arithmetic operations, you should all be familiar with the first four:</a:t>
            </a:r>
          </a:p>
          <a:p>
            <a:pPr marL="342900" lvl="1" indent="0" algn="ctr">
              <a:buNone/>
            </a:pPr>
            <a:r>
              <a:rPr lang="en-US" sz="2500" dirty="0">
                <a:solidFill>
                  <a:srgbClr val="000080"/>
                </a:solidFill>
              </a:rPr>
              <a:t>+  addition</a:t>
            </a:r>
          </a:p>
          <a:p>
            <a:pPr marL="342900" lvl="1" indent="0" algn="ctr">
              <a:buNone/>
            </a:pPr>
            <a:r>
              <a:rPr lang="en-US" sz="2500" dirty="0">
                <a:solidFill>
                  <a:srgbClr val="000080"/>
                </a:solidFill>
              </a:rPr>
              <a:t>- subtraction</a:t>
            </a:r>
          </a:p>
          <a:p>
            <a:pPr marL="342900" lvl="1" indent="0" algn="ctr">
              <a:buNone/>
            </a:pPr>
            <a:r>
              <a:rPr lang="en-US" sz="2500" dirty="0">
                <a:solidFill>
                  <a:srgbClr val="000080"/>
                </a:solidFill>
              </a:rPr>
              <a:t>* multiplication</a:t>
            </a:r>
          </a:p>
          <a:p>
            <a:pPr marL="342900" lvl="1" indent="0" algn="ctr">
              <a:buNone/>
            </a:pPr>
            <a:r>
              <a:rPr lang="en-US" sz="2500" dirty="0">
                <a:solidFill>
                  <a:srgbClr val="000080"/>
                </a:solidFill>
              </a:rPr>
              <a:t>/ division</a:t>
            </a:r>
          </a:p>
          <a:p>
            <a:pPr marL="0" indent="0">
              <a:buNone/>
            </a:pPr>
            <a:r>
              <a:rPr lang="en-US" sz="2500" b="1" dirty="0">
                <a:solidFill>
                  <a:srgbClr val="FF6600"/>
                </a:solidFill>
              </a:rPr>
              <a:t>However, you might be unfamiliar with the fifth one: </a:t>
            </a:r>
          </a:p>
          <a:p>
            <a:pPr marL="342900" lvl="1" indent="0">
              <a:buNone/>
            </a:pPr>
            <a:r>
              <a:rPr lang="en-US" sz="2500" dirty="0">
                <a:solidFill>
                  <a:srgbClr val="000080"/>
                </a:solidFill>
              </a:rPr>
              <a:t>% modulus</a:t>
            </a:r>
          </a:p>
          <a:p>
            <a:pPr marL="0" lvl="1" indent="0">
              <a:buNone/>
            </a:pPr>
            <a:r>
              <a:rPr lang="en-US" sz="2500" dirty="0">
                <a:solidFill>
                  <a:srgbClr val="000080"/>
                </a:solidFill>
              </a:rPr>
              <a:t>The modulus A % B, returns the remainder when A is divided by B. </a:t>
            </a:r>
          </a:p>
          <a:p>
            <a:pPr marL="0" lvl="1" indent="0">
              <a:buNone/>
            </a:pPr>
            <a:endParaRPr lang="en-US" sz="2500" b="1" dirty="0">
              <a:solidFill>
                <a:srgbClr val="000080"/>
              </a:solidFill>
            </a:endParaRPr>
          </a:p>
          <a:p>
            <a:pPr marL="0" lvl="1" indent="0">
              <a:buNone/>
            </a:pPr>
            <a:r>
              <a:rPr lang="en-US" sz="2500" b="1" dirty="0">
                <a:solidFill>
                  <a:srgbClr val="000080"/>
                </a:solidFill>
              </a:rPr>
              <a:t>For example: </a:t>
            </a:r>
            <a:r>
              <a:rPr lang="en-US" sz="2500" dirty="0">
                <a:solidFill>
                  <a:srgbClr val="000080"/>
                </a:solidFill>
              </a:rPr>
              <a:t>2 % 1 = 0  (i.e., 2 / 1 = 2 remainder 0)</a:t>
            </a:r>
          </a:p>
        </p:txBody>
      </p:sp>
    </p:spTree>
    <p:extLst>
      <p:ext uri="{BB962C8B-B14F-4D97-AF65-F5344CB8AC3E}">
        <p14:creationId xmlns:p14="http://schemas.microsoft.com/office/powerpoint/2010/main" val="22818521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2092</TotalTime>
  <Words>2353</Words>
  <Application>Microsoft Office PowerPoint</Application>
  <PresentationFormat>On-screen Show (4:3)</PresentationFormat>
  <Paragraphs>352</Paragraphs>
  <Slides>36</Slides>
  <Notes>2</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vt:lpstr>
      <vt:lpstr>Courier</vt:lpstr>
      <vt:lpstr>Courier New</vt:lpstr>
      <vt:lpstr>Times New Roman</vt:lpstr>
      <vt:lpstr>Office Theme</vt:lpstr>
      <vt:lpstr>Introduction to Programming</vt:lpstr>
      <vt:lpstr>Introduction</vt:lpstr>
      <vt:lpstr>Topic by Problem</vt:lpstr>
      <vt:lpstr>Money Money Money</vt:lpstr>
      <vt:lpstr>Process</vt:lpstr>
      <vt:lpstr>What do we know already?</vt:lpstr>
      <vt:lpstr>What do we need to know?</vt:lpstr>
      <vt:lpstr>Data Types – 2 weeks</vt:lpstr>
      <vt:lpstr>Numerical Calculations</vt:lpstr>
      <vt:lpstr>Q uestions – Modulus</vt:lpstr>
      <vt:lpstr>BOMDAS</vt:lpstr>
      <vt:lpstr>BOMDAS Examples</vt:lpstr>
      <vt:lpstr>Variables / Constants</vt:lpstr>
      <vt:lpstr>Declaring Integers</vt:lpstr>
      <vt:lpstr>Assigning Integers</vt:lpstr>
      <vt:lpstr>Recap</vt:lpstr>
      <vt:lpstr>Declaring and Assigning Real Numbers</vt:lpstr>
      <vt:lpstr>Constants </vt:lpstr>
      <vt:lpstr>Constants contd.</vt:lpstr>
      <vt:lpstr>Displaying Data</vt:lpstr>
      <vt:lpstr>System.out.print / ln</vt:lpstr>
      <vt:lpstr>System.out.print / ln</vt:lpstr>
      <vt:lpstr>PowerPoint Presentation</vt:lpstr>
      <vt:lpstr>PowerPoint Presentation</vt:lpstr>
      <vt:lpstr>Concept of Object Oriented Programming</vt:lpstr>
      <vt:lpstr>Accepting input from the User</vt:lpstr>
      <vt:lpstr>Object Diagram</vt:lpstr>
      <vt:lpstr>Declare and Create Object</vt:lpstr>
      <vt:lpstr>Scanner Class</vt:lpstr>
      <vt:lpstr>Scanner / System.in</vt:lpstr>
      <vt:lpstr>Scanner class</vt:lpstr>
      <vt:lpstr>Putting it altogether</vt:lpstr>
      <vt:lpstr>PowerPoint Presentation</vt:lpstr>
      <vt:lpstr>Other Exercises</vt:lpstr>
      <vt:lpstr>Extra Material</vt:lpstr>
      <vt:lpstr>Extra 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Types 1</dc:title>
  <dc:creator>Carole McGloughlin</dc:creator>
  <cp:lastModifiedBy>Lisa Murphy</cp:lastModifiedBy>
  <cp:revision>133</cp:revision>
  <dcterms:created xsi:type="dcterms:W3CDTF">2012-08-21T17:54:15Z</dcterms:created>
  <dcterms:modified xsi:type="dcterms:W3CDTF">2023-01-25T10:44:36Z</dcterms:modified>
</cp:coreProperties>
</file>